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51"/>
  </p:notesMasterIdLst>
  <p:handoutMasterIdLst>
    <p:handoutMasterId r:id="rId52"/>
  </p:handoutMasterIdLst>
  <p:sldIdLst>
    <p:sldId id="384" r:id="rId2"/>
    <p:sldId id="520" r:id="rId3"/>
    <p:sldId id="491" r:id="rId4"/>
    <p:sldId id="385" r:id="rId5"/>
    <p:sldId id="519" r:id="rId6"/>
    <p:sldId id="386" r:id="rId7"/>
    <p:sldId id="495" r:id="rId8"/>
    <p:sldId id="387" r:id="rId9"/>
    <p:sldId id="388" r:id="rId10"/>
    <p:sldId id="389" r:id="rId11"/>
    <p:sldId id="496" r:id="rId12"/>
    <p:sldId id="497" r:id="rId13"/>
    <p:sldId id="502" r:id="rId14"/>
    <p:sldId id="390" r:id="rId15"/>
    <p:sldId id="391" r:id="rId16"/>
    <p:sldId id="518" r:id="rId17"/>
    <p:sldId id="392" r:id="rId18"/>
    <p:sldId id="393" r:id="rId19"/>
    <p:sldId id="395" r:id="rId20"/>
    <p:sldId id="503" r:id="rId21"/>
    <p:sldId id="504" r:id="rId22"/>
    <p:sldId id="505" r:id="rId23"/>
    <p:sldId id="506" r:id="rId24"/>
    <p:sldId id="447" r:id="rId25"/>
    <p:sldId id="397" r:id="rId26"/>
    <p:sldId id="507" r:id="rId27"/>
    <p:sldId id="508" r:id="rId28"/>
    <p:sldId id="509" r:id="rId29"/>
    <p:sldId id="510" r:id="rId30"/>
    <p:sldId id="511" r:id="rId31"/>
    <p:sldId id="512" r:id="rId32"/>
    <p:sldId id="398" r:id="rId33"/>
    <p:sldId id="513" r:id="rId34"/>
    <p:sldId id="492" r:id="rId35"/>
    <p:sldId id="400" r:id="rId36"/>
    <p:sldId id="401" r:id="rId37"/>
    <p:sldId id="516" r:id="rId38"/>
    <p:sldId id="514" r:id="rId39"/>
    <p:sldId id="521" r:id="rId40"/>
    <p:sldId id="522" r:id="rId41"/>
    <p:sldId id="515" r:id="rId42"/>
    <p:sldId id="402" r:id="rId43"/>
    <p:sldId id="403" r:id="rId44"/>
    <p:sldId id="523" r:id="rId45"/>
    <p:sldId id="421" r:id="rId46"/>
    <p:sldId id="422" r:id="rId47"/>
    <p:sldId id="517" r:id="rId48"/>
    <p:sldId id="423" r:id="rId49"/>
    <p:sldId id="424" r:id="rId50"/>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DEF1DE"/>
    <a:srgbClr val="000099"/>
    <a:srgbClr val="0000CC"/>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76" autoAdjust="0"/>
    <p:restoredTop sz="78520" autoAdjust="0"/>
  </p:normalViewPr>
  <p:slideViewPr>
    <p:cSldViewPr>
      <p:cViewPr varScale="1">
        <p:scale>
          <a:sx n="144" d="100"/>
          <a:sy n="144" d="100"/>
        </p:scale>
        <p:origin x="544"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11</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138625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12</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33271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13</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968070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14</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15</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16</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7292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17</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18</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19</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20</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04471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3653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21</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677445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22</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075740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23</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485563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24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25</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26</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37629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27</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9212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28</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4300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29</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85192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30</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8412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44245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31</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3056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32</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33</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38197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34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10936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7FB2B866-E83E-5A43-8CC5-7901D97D29F5}" type="slidenum">
              <a:rPr lang="en-US"/>
              <a:pPr/>
              <a:t>35</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EC8F4263-5B2E-CA40-9150-52BFC1C4104E}" type="slidenum">
              <a:rPr lang="en-US"/>
              <a:pPr/>
              <a:t>36</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EC8F4263-5B2E-CA40-9150-52BFC1C4104E}" type="slidenum">
              <a:rPr lang="en-US"/>
              <a:pPr/>
              <a:t>37</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12772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EC8F4263-5B2E-CA40-9150-52BFC1C4104E}" type="slidenum">
              <a:rPr lang="en-US"/>
              <a:pPr/>
              <a:t>38</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194259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EC8F4263-5B2E-CA40-9150-52BFC1C4104E}" type="slidenum">
              <a:rPr lang="en-US"/>
              <a:pPr/>
              <a:t>39</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60943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EC8F4263-5B2E-CA40-9150-52BFC1C4104E}" type="slidenum">
              <a:rPr lang="en-US"/>
              <a:pPr/>
              <a:t>40</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88359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02530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EC8F4263-5B2E-CA40-9150-52BFC1C4104E}" type="slidenum">
              <a:rPr lang="en-US"/>
              <a:pPr/>
              <a:t>41</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86574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1ABB749-D528-AD4D-9574-3C4930FCBF69}" type="slidenum">
              <a:rPr lang="en-US"/>
              <a:pPr/>
              <a:t>42</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0385F8AA-3268-C048-AE98-290B11BD1BCF}" type="slidenum">
              <a:rPr lang="en-US"/>
              <a:pPr/>
              <a:t>43</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0385F8AA-3268-C048-AE98-290B11BD1BCF}" type="slidenum">
              <a:rPr lang="en-US"/>
              <a:pPr/>
              <a:t>44</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6714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45</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46</a:t>
            </a:fld>
            <a:endParaRPr lang="en-US"/>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47</a:t>
            </a:fld>
            <a:endParaRPr lang="en-US"/>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922347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48</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49</a:t>
            </a:fld>
            <a:endParaRPr lang="en-US"/>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6</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7</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36221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8</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9</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10</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2586036"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2586036"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5253036"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3348036"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2586036"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304800" y="381000"/>
            <a:ext cx="8534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10.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ctrTitle"/>
          </p:nvPr>
        </p:nvSpPr>
        <p:spPr>
          <a:xfrm>
            <a:off x="762000" y="1885950"/>
            <a:ext cx="7620000" cy="1143000"/>
          </a:xfrm>
        </p:spPr>
        <p:txBody>
          <a:bodyPr/>
          <a:lstStyle/>
          <a:p>
            <a:pPr eaLnBrk="1" hangingPunct="1"/>
            <a:br>
              <a:rPr lang="en-US" sz="4400" dirty="0"/>
            </a:br>
            <a:r>
              <a:rPr lang="en-US" sz="4400" dirty="0" err="1"/>
              <a:t>Các</a:t>
            </a:r>
            <a:r>
              <a:rPr lang="en-US" sz="4400" dirty="0"/>
              <a:t> </a:t>
            </a:r>
            <a:r>
              <a:rPr lang="en-US" sz="4400" dirty="0" err="1"/>
              <a:t>kiến</a:t>
            </a:r>
            <a:r>
              <a:rPr lang="en-US" sz="4400" dirty="0"/>
              <a:t> </a:t>
            </a:r>
            <a:r>
              <a:rPr lang="en-US" sz="4400" dirty="0" err="1"/>
              <a:t>trúc</a:t>
            </a:r>
            <a:r>
              <a:rPr lang="en-US" sz="4400" dirty="0"/>
              <a:t> Deep Learning </a:t>
            </a:r>
            <a:br>
              <a:rPr lang="en-US" sz="4400" dirty="0"/>
            </a:br>
            <a:r>
              <a:rPr lang="en-US" sz="4400" dirty="0" err="1"/>
              <a:t>cho</a:t>
            </a:r>
            <a:r>
              <a:rPr lang="en-US" sz="4400" dirty="0"/>
              <a:t> </a:t>
            </a:r>
            <a:r>
              <a:rPr lang="en-US" sz="4400" dirty="0" err="1"/>
              <a:t>xử</a:t>
            </a:r>
            <a:r>
              <a:rPr lang="en-US" sz="4400" dirty="0"/>
              <a:t> </a:t>
            </a:r>
            <a:r>
              <a:rPr lang="en-US" sz="4400" dirty="0" err="1"/>
              <a:t>lý</a:t>
            </a:r>
            <a:r>
              <a:rPr lang="en-US" sz="4400" dirty="0"/>
              <a:t> </a:t>
            </a:r>
            <a:r>
              <a:rPr lang="en-US" sz="4400" dirty="0" err="1"/>
              <a:t>chuỗi</a:t>
            </a:r>
            <a:endParaRPr sz="4400" dirty="0"/>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a:extLst>
              <a:ext uri="{FF2B5EF4-FFF2-40B4-BE49-F238E27FC236}">
                <a16:creationId xmlns:a16="http://schemas.microsoft.com/office/drawing/2014/main" id="{26222FC0-C775-4E5E-AC40-BDD966A16D0A}"/>
              </a:ext>
            </a:extLst>
          </p:cNvPr>
          <p:cNvPicPr>
            <a:picLocks noChangeAspect="1"/>
          </p:cNvPicPr>
          <p:nvPr/>
        </p:nvPicPr>
        <p:blipFill>
          <a:blip r:embed="rId3"/>
          <a:stretch>
            <a:fillRect/>
          </a:stretch>
        </p:blipFill>
        <p:spPr>
          <a:xfrm>
            <a:off x="3886200" y="209550"/>
            <a:ext cx="4572000" cy="4525107"/>
          </a:xfrm>
          <a:prstGeom prst="rect">
            <a:avLst/>
          </a:prstGeom>
        </p:spPr>
      </p:pic>
      <p:grpSp>
        <p:nvGrpSpPr>
          <p:cNvPr id="31" name="Group 30">
            <a:extLst>
              <a:ext uri="{FF2B5EF4-FFF2-40B4-BE49-F238E27FC236}">
                <a16:creationId xmlns:a16="http://schemas.microsoft.com/office/drawing/2014/main" id="{1D6B3EEA-3D54-4D01-AB85-A29E79173B37}"/>
              </a:ext>
            </a:extLst>
          </p:cNvPr>
          <p:cNvGrpSpPr/>
          <p:nvPr/>
        </p:nvGrpSpPr>
        <p:grpSpPr>
          <a:xfrm>
            <a:off x="557058" y="3522323"/>
            <a:ext cx="1704253" cy="435901"/>
            <a:chOff x="657947" y="3437116"/>
            <a:chExt cx="1704253" cy="435901"/>
          </a:xfrm>
        </p:grpSpPr>
        <p:pic>
          <p:nvPicPr>
            <p:cNvPr id="25" name="Picture 24">
              <a:extLst>
                <a:ext uri="{FF2B5EF4-FFF2-40B4-BE49-F238E27FC236}">
                  <a16:creationId xmlns:a16="http://schemas.microsoft.com/office/drawing/2014/main" id="{7DD40F99-FE56-429F-BD93-C5643D0760D0}"/>
                </a:ext>
              </a:extLst>
            </p:cNvPr>
            <p:cNvPicPr>
              <a:picLocks noChangeAspect="1"/>
            </p:cNvPicPr>
            <p:nvPr/>
          </p:nvPicPr>
          <p:blipFill>
            <a:blip r:embed="rId4"/>
            <a:stretch>
              <a:fillRect/>
            </a:stretch>
          </p:blipFill>
          <p:spPr>
            <a:xfrm>
              <a:off x="657947" y="3437116"/>
              <a:ext cx="1323253" cy="388069"/>
            </a:xfrm>
            <a:prstGeom prst="rect">
              <a:avLst/>
            </a:prstGeom>
          </p:spPr>
        </p:pic>
        <p:pic>
          <p:nvPicPr>
            <p:cNvPr id="27" name="Picture 26">
              <a:extLst>
                <a:ext uri="{FF2B5EF4-FFF2-40B4-BE49-F238E27FC236}">
                  <a16:creationId xmlns:a16="http://schemas.microsoft.com/office/drawing/2014/main" id="{0B0D3338-2336-4FBC-837C-1593A1DD8252}"/>
                </a:ext>
              </a:extLst>
            </p:cNvPr>
            <p:cNvPicPr>
              <a:picLocks noChangeAspect="1"/>
            </p:cNvPicPr>
            <p:nvPr/>
          </p:nvPicPr>
          <p:blipFill>
            <a:blip r:embed="rId5"/>
            <a:stretch>
              <a:fillRect/>
            </a:stretch>
          </p:blipFill>
          <p:spPr>
            <a:xfrm>
              <a:off x="1981200" y="3518754"/>
              <a:ext cx="381000" cy="354263"/>
            </a:xfrm>
            <a:prstGeom prst="rect">
              <a:avLst/>
            </a:prstGeom>
          </p:spPr>
        </p:pic>
      </p:grpSp>
      <p:sp>
        <p:nvSpPr>
          <p:cNvPr id="69634" name="Rectangle 2"/>
          <p:cNvSpPr>
            <a:spLocks noGrp="1" noChangeArrowheads="1"/>
          </p:cNvSpPr>
          <p:nvPr>
            <p:ph type="title"/>
          </p:nvPr>
        </p:nvSpPr>
        <p:spPr>
          <a:xfrm>
            <a:off x="304800" y="73175"/>
            <a:ext cx="8534400" cy="742950"/>
          </a:xfrm>
        </p:spPr>
        <p:txBody>
          <a:bodyPr/>
          <a:lstStyle/>
          <a:p>
            <a:pPr eaLnBrk="1" hangingPunct="1"/>
            <a:r>
              <a:rPr lang="en-US" sz="3600" dirty="0" err="1"/>
              <a:t>Mô</a:t>
            </a:r>
            <a:r>
              <a:rPr lang="en-US" sz="3600" dirty="0"/>
              <a:t> </a:t>
            </a:r>
            <a:r>
              <a:rPr lang="en-US" sz="3600" dirty="0" err="1"/>
              <a:t>hình</a:t>
            </a:r>
            <a:r>
              <a:rPr lang="en-US" sz="3600" dirty="0"/>
              <a:t> </a:t>
            </a:r>
            <a:r>
              <a:rPr lang="en-US" sz="3600" dirty="0" err="1"/>
              <a:t>ngôn</a:t>
            </a:r>
            <a:r>
              <a:rPr lang="en-US" sz="3600" dirty="0"/>
              <a:t> </a:t>
            </a:r>
            <a:r>
              <a:rPr lang="en-US" sz="3600" dirty="0" err="1"/>
              <a:t>ngữ</a:t>
            </a:r>
            <a:r>
              <a:rPr lang="en-US" sz="3600" dirty="0"/>
              <a:t> RNN</a:t>
            </a:r>
          </a:p>
        </p:txBody>
      </p:sp>
      <p:sp>
        <p:nvSpPr>
          <p:cNvPr id="9" name="Rectangle 8">
            <a:extLst>
              <a:ext uri="{FF2B5EF4-FFF2-40B4-BE49-F238E27FC236}">
                <a16:creationId xmlns:a16="http://schemas.microsoft.com/office/drawing/2014/main" id="{507176BF-DB45-4993-8ABA-C1E9014FC02E}"/>
              </a:ext>
            </a:extLst>
          </p:cNvPr>
          <p:cNvSpPr/>
          <p:nvPr/>
        </p:nvSpPr>
        <p:spPr bwMode="auto">
          <a:xfrm>
            <a:off x="1676400" y="4809842"/>
            <a:ext cx="3810000" cy="274786"/>
          </a:xfrm>
          <a:prstGeom prst="rect">
            <a:avLst/>
          </a:prstGeom>
          <a:solidFill>
            <a:schemeClr val="accent2">
              <a:lumMod val="40000"/>
              <a:lumOff val="60000"/>
            </a:schemeClr>
          </a:solid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mj-lt"/>
              </a:rPr>
              <a:t>Chú</a:t>
            </a:r>
            <a:r>
              <a:rPr kumimoji="0" lang="en-US" sz="1600" b="0" i="0" u="none" strike="noStrike" cap="none" normalizeH="0" baseline="0" dirty="0">
                <a:ln>
                  <a:noFill/>
                </a:ln>
                <a:solidFill>
                  <a:schemeClr val="tx1"/>
                </a:solidFill>
                <a:effectLst/>
                <a:latin typeface="+mj-lt"/>
              </a:rPr>
              <a:t> </a:t>
            </a:r>
            <a:r>
              <a:rPr lang="en-US" sz="1600" dirty="0">
                <a:latin typeface="+mj-lt"/>
              </a:rPr>
              <a:t>ý: </a:t>
            </a:r>
            <a:r>
              <a:rPr kumimoji="0" lang="en-US" sz="1600" b="0" i="0" u="none" strike="noStrike" cap="none" normalizeH="0" baseline="0" dirty="0" err="1">
                <a:ln>
                  <a:noFill/>
                </a:ln>
                <a:solidFill>
                  <a:schemeClr val="tx1"/>
                </a:solidFill>
                <a:effectLst/>
                <a:latin typeface="+mj-lt"/>
              </a:rPr>
              <a:t>Chuỗi</a:t>
            </a:r>
            <a:r>
              <a:rPr kumimoji="0" lang="en-US" sz="1600" b="0" i="0" u="none" strike="noStrike" cap="none" normalizeH="0" baseline="0" dirty="0">
                <a:ln>
                  <a:noFill/>
                </a:ln>
                <a:solidFill>
                  <a:schemeClr val="tx1"/>
                </a:solidFill>
                <a:effectLst/>
                <a:latin typeface="+mj-lt"/>
              </a:rPr>
              <a:t> </a:t>
            </a:r>
            <a:r>
              <a:rPr kumimoji="0" lang="en-US" sz="1600" b="0" i="0" u="none" strike="noStrike" cap="none" normalizeH="0" baseline="0" dirty="0" err="1">
                <a:ln>
                  <a:noFill/>
                </a:ln>
                <a:solidFill>
                  <a:schemeClr val="tx1"/>
                </a:solidFill>
                <a:effectLst/>
                <a:latin typeface="+mj-lt"/>
              </a:rPr>
              <a:t>đầu</a:t>
            </a:r>
            <a:r>
              <a:rPr kumimoji="0" lang="en-US" sz="1600" b="0" i="0" u="none" strike="noStrike" cap="none" normalizeH="0" baseline="0" dirty="0">
                <a:ln>
                  <a:noFill/>
                </a:ln>
                <a:solidFill>
                  <a:schemeClr val="tx1"/>
                </a:solidFill>
                <a:effectLst/>
                <a:latin typeface="+mj-lt"/>
              </a:rPr>
              <a:t> </a:t>
            </a:r>
            <a:r>
              <a:rPr kumimoji="0" lang="en-US" sz="1600" b="0" i="0" u="none" strike="noStrike" cap="none" normalizeH="0" baseline="0" dirty="0" err="1">
                <a:ln>
                  <a:noFill/>
                </a:ln>
                <a:solidFill>
                  <a:schemeClr val="tx1"/>
                </a:solidFill>
                <a:effectLst/>
                <a:latin typeface="+mj-lt"/>
              </a:rPr>
              <a:t>vào</a:t>
            </a:r>
            <a:r>
              <a:rPr kumimoji="0" lang="en-US" sz="1600" b="0" i="0" u="none" strike="noStrike" cap="none" normalizeH="0" baseline="0" dirty="0">
                <a:ln>
                  <a:noFill/>
                </a:ln>
                <a:solidFill>
                  <a:schemeClr val="tx1"/>
                </a:solidFill>
                <a:effectLst/>
                <a:latin typeface="+mj-lt"/>
              </a:rPr>
              <a:t> </a:t>
            </a:r>
            <a:r>
              <a:rPr kumimoji="0" lang="en-US" sz="1600" b="0" i="0" u="none" strike="noStrike" cap="none" normalizeH="0" baseline="0" dirty="0" err="1">
                <a:ln>
                  <a:noFill/>
                </a:ln>
                <a:solidFill>
                  <a:schemeClr val="tx1"/>
                </a:solidFill>
                <a:effectLst/>
                <a:latin typeface="+mj-lt"/>
              </a:rPr>
              <a:t>có</a:t>
            </a:r>
            <a:r>
              <a:rPr kumimoji="0" lang="en-US" sz="1600" b="0" i="0" u="none" strike="noStrike" cap="none" normalizeH="0" baseline="0" dirty="0">
                <a:ln>
                  <a:noFill/>
                </a:ln>
                <a:solidFill>
                  <a:schemeClr val="tx1"/>
                </a:solidFill>
                <a:effectLst/>
                <a:latin typeface="+mj-lt"/>
              </a:rPr>
              <a:t> </a:t>
            </a:r>
            <a:r>
              <a:rPr kumimoji="0" lang="en-US" sz="1600" b="0" i="0" u="none" strike="noStrike" cap="none" normalizeH="0" baseline="0" dirty="0" err="1">
                <a:ln>
                  <a:noFill/>
                </a:ln>
                <a:solidFill>
                  <a:schemeClr val="tx1"/>
                </a:solidFill>
                <a:effectLst/>
                <a:latin typeface="+mj-lt"/>
              </a:rPr>
              <a:t>thể</a:t>
            </a:r>
            <a:r>
              <a:rPr lang="en-US" sz="1600" dirty="0">
                <a:latin typeface="+mj-lt"/>
              </a:rPr>
              <a:t> </a:t>
            </a:r>
            <a:r>
              <a:rPr kumimoji="0" lang="en-US" sz="1600" b="0" i="0" u="none" strike="noStrike" cap="none" normalizeH="0" baseline="0" dirty="0" err="1">
                <a:ln>
                  <a:noFill/>
                </a:ln>
                <a:solidFill>
                  <a:schemeClr val="tx1"/>
                </a:solidFill>
                <a:effectLst/>
                <a:latin typeface="+mj-lt"/>
              </a:rPr>
              <a:t>dài</a:t>
            </a:r>
            <a:r>
              <a:rPr kumimoji="0" lang="en-US" sz="1600" b="0" i="0" u="none" strike="noStrike" cap="none" normalizeH="0" baseline="0" dirty="0">
                <a:ln>
                  <a:noFill/>
                </a:ln>
                <a:solidFill>
                  <a:schemeClr val="tx1"/>
                </a:solidFill>
                <a:effectLst/>
                <a:latin typeface="+mj-lt"/>
              </a:rPr>
              <a:t> </a:t>
            </a:r>
            <a:r>
              <a:rPr kumimoji="0" lang="en-US" sz="1600" b="0" i="0" u="none" strike="noStrike" cap="none" normalizeH="0" baseline="0" dirty="0" err="1">
                <a:ln>
                  <a:noFill/>
                </a:ln>
                <a:solidFill>
                  <a:schemeClr val="tx1"/>
                </a:solidFill>
                <a:effectLst/>
                <a:latin typeface="+mj-lt"/>
              </a:rPr>
              <a:t>hơn</a:t>
            </a:r>
            <a:r>
              <a:rPr kumimoji="0" lang="en-US" sz="1600" b="0" i="0" u="none" strike="noStrike" cap="none" normalizeH="0" baseline="0" dirty="0">
                <a:ln>
                  <a:noFill/>
                </a:ln>
                <a:solidFill>
                  <a:schemeClr val="tx1"/>
                </a:solidFill>
                <a:effectLst/>
                <a:latin typeface="+mj-lt"/>
              </a:rPr>
              <a:t> </a:t>
            </a:r>
            <a:r>
              <a:rPr kumimoji="0" lang="en-US" sz="1600" b="0" i="0" u="none" strike="noStrike" cap="none" normalizeH="0" baseline="0" dirty="0" err="1">
                <a:ln>
                  <a:noFill/>
                </a:ln>
                <a:solidFill>
                  <a:schemeClr val="tx1"/>
                </a:solidFill>
                <a:effectLst/>
                <a:latin typeface="+mj-lt"/>
              </a:rPr>
              <a:t>nhiều</a:t>
            </a:r>
            <a:endParaRPr kumimoji="0" lang="vi-VN" sz="1600" b="0" i="0" u="none" strike="noStrike" cap="none" normalizeH="0" baseline="0" dirty="0">
              <a:ln>
                <a:noFill/>
              </a:ln>
              <a:solidFill>
                <a:schemeClr val="tx1"/>
              </a:solidFill>
              <a:effectLst/>
              <a:latin typeface="+mj-lt"/>
            </a:endParaRPr>
          </a:p>
        </p:txBody>
      </p:sp>
      <p:cxnSp>
        <p:nvCxnSpPr>
          <p:cNvPr id="11" name="Straight Arrow Connector 10">
            <a:extLst>
              <a:ext uri="{FF2B5EF4-FFF2-40B4-BE49-F238E27FC236}">
                <a16:creationId xmlns:a16="http://schemas.microsoft.com/office/drawing/2014/main" id="{F0B0002F-CBEE-47FB-9973-464545BD9E54}"/>
              </a:ext>
            </a:extLst>
          </p:cNvPr>
          <p:cNvCxnSpPr>
            <a:cxnSpLocks/>
            <a:stCxn id="9" idx="3"/>
            <a:endCxn id="16" idx="2"/>
          </p:cNvCxnSpPr>
          <p:nvPr/>
        </p:nvCxnSpPr>
        <p:spPr bwMode="auto">
          <a:xfrm flipV="1">
            <a:off x="5486400" y="4734657"/>
            <a:ext cx="685800" cy="212578"/>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p:sp>
        <p:nvSpPr>
          <p:cNvPr id="14" name="TextBox 13">
            <a:extLst>
              <a:ext uri="{FF2B5EF4-FFF2-40B4-BE49-F238E27FC236}">
                <a16:creationId xmlns:a16="http://schemas.microsoft.com/office/drawing/2014/main" id="{4C808E3B-F4EF-4AC7-B81D-467B6F63AB2E}"/>
              </a:ext>
            </a:extLst>
          </p:cNvPr>
          <p:cNvSpPr txBox="1"/>
          <p:nvPr/>
        </p:nvSpPr>
        <p:spPr>
          <a:xfrm>
            <a:off x="561975" y="895350"/>
            <a:ext cx="2590800" cy="369332"/>
          </a:xfrm>
          <a:prstGeom prst="rect">
            <a:avLst/>
          </a:prstGeom>
          <a:noFill/>
        </p:spPr>
        <p:txBody>
          <a:bodyPr wrap="square" rtlCol="0">
            <a:spAutoFit/>
          </a:bodyPr>
          <a:lstStyle/>
          <a:p>
            <a:r>
              <a:rPr lang="en-US" sz="1800" dirty="0" err="1">
                <a:latin typeface="+mn-lt"/>
              </a:rPr>
              <a:t>Phân</a:t>
            </a:r>
            <a:r>
              <a:rPr lang="en-US" sz="1800" dirty="0">
                <a:latin typeface="+mn-lt"/>
              </a:rPr>
              <a:t> </a:t>
            </a:r>
            <a:r>
              <a:rPr lang="en-US" sz="1800" dirty="0" err="1">
                <a:latin typeface="+mn-lt"/>
              </a:rPr>
              <a:t>phối</a:t>
            </a:r>
            <a:r>
              <a:rPr lang="en-US" sz="1800" dirty="0">
                <a:latin typeface="+mn-lt"/>
              </a:rPr>
              <a:t> </a:t>
            </a:r>
            <a:r>
              <a:rPr lang="en-US" sz="1800" dirty="0" err="1">
                <a:latin typeface="+mn-lt"/>
              </a:rPr>
              <a:t>xác</a:t>
            </a:r>
            <a:r>
              <a:rPr lang="en-US" sz="1800" dirty="0">
                <a:latin typeface="+mn-lt"/>
              </a:rPr>
              <a:t> </a:t>
            </a:r>
            <a:r>
              <a:rPr lang="en-US" sz="1800" dirty="0" err="1">
                <a:latin typeface="+mn-lt"/>
              </a:rPr>
              <a:t>suất</a:t>
            </a:r>
            <a:r>
              <a:rPr lang="en-US" sz="1800" dirty="0">
                <a:latin typeface="+mn-lt"/>
              </a:rPr>
              <a:t> </a:t>
            </a:r>
            <a:r>
              <a:rPr lang="en-US" sz="1800" dirty="0" err="1">
                <a:latin typeface="+mn-lt"/>
              </a:rPr>
              <a:t>đầu</a:t>
            </a:r>
            <a:r>
              <a:rPr lang="en-US" sz="1800" dirty="0">
                <a:latin typeface="+mn-lt"/>
              </a:rPr>
              <a:t> ra</a:t>
            </a:r>
            <a:endParaRPr lang="vi-VN" sz="1800" dirty="0">
              <a:latin typeface="+mn-lt"/>
            </a:endParaRPr>
          </a:p>
        </p:txBody>
      </p:sp>
      <p:sp>
        <p:nvSpPr>
          <p:cNvPr id="18" name="TextBox 17">
            <a:extLst>
              <a:ext uri="{FF2B5EF4-FFF2-40B4-BE49-F238E27FC236}">
                <a16:creationId xmlns:a16="http://schemas.microsoft.com/office/drawing/2014/main" id="{5CC26A98-C642-4AC1-8701-D8BE8712B2B8}"/>
              </a:ext>
            </a:extLst>
          </p:cNvPr>
          <p:cNvSpPr txBox="1"/>
          <p:nvPr/>
        </p:nvSpPr>
        <p:spPr>
          <a:xfrm>
            <a:off x="561975" y="4090539"/>
            <a:ext cx="2590800" cy="369332"/>
          </a:xfrm>
          <a:prstGeom prst="rect">
            <a:avLst/>
          </a:prstGeom>
          <a:noFill/>
        </p:spPr>
        <p:txBody>
          <a:bodyPr wrap="square" rtlCol="0">
            <a:spAutoFit/>
          </a:bodyPr>
          <a:lstStyle/>
          <a:p>
            <a:r>
              <a:rPr lang="en-US" sz="1800" dirty="0" err="1">
                <a:latin typeface="+mn-lt"/>
              </a:rPr>
              <a:t>Từ</a:t>
            </a:r>
            <a:r>
              <a:rPr lang="en-US" sz="1800" dirty="0">
                <a:latin typeface="+mn-lt"/>
              </a:rPr>
              <a:t>/one-hot-vector</a:t>
            </a:r>
            <a:endParaRPr lang="vi-VN" sz="1800" dirty="0">
              <a:latin typeface="+mn-lt"/>
            </a:endParaRPr>
          </a:p>
        </p:txBody>
      </p:sp>
      <p:sp>
        <p:nvSpPr>
          <p:cNvPr id="19" name="TextBox 18">
            <a:extLst>
              <a:ext uri="{FF2B5EF4-FFF2-40B4-BE49-F238E27FC236}">
                <a16:creationId xmlns:a16="http://schemas.microsoft.com/office/drawing/2014/main" id="{12AB0BEF-A525-46B8-A1A0-8CB6D6C6D012}"/>
              </a:ext>
            </a:extLst>
          </p:cNvPr>
          <p:cNvSpPr txBox="1"/>
          <p:nvPr/>
        </p:nvSpPr>
        <p:spPr>
          <a:xfrm>
            <a:off x="557058" y="3245217"/>
            <a:ext cx="2590800" cy="369332"/>
          </a:xfrm>
          <a:prstGeom prst="rect">
            <a:avLst/>
          </a:prstGeom>
          <a:noFill/>
        </p:spPr>
        <p:txBody>
          <a:bodyPr wrap="square" rtlCol="0">
            <a:spAutoFit/>
          </a:bodyPr>
          <a:lstStyle/>
          <a:p>
            <a:r>
              <a:rPr lang="en-US" sz="1800" dirty="0">
                <a:latin typeface="+mn-lt"/>
              </a:rPr>
              <a:t>word embeddings</a:t>
            </a:r>
            <a:endParaRPr lang="vi-VN" sz="1800" dirty="0">
              <a:latin typeface="+mn-lt"/>
            </a:endParaRPr>
          </a:p>
        </p:txBody>
      </p:sp>
      <p:sp>
        <p:nvSpPr>
          <p:cNvPr id="20" name="TextBox 19">
            <a:extLst>
              <a:ext uri="{FF2B5EF4-FFF2-40B4-BE49-F238E27FC236}">
                <a16:creationId xmlns:a16="http://schemas.microsoft.com/office/drawing/2014/main" id="{DB84C533-27DB-41C0-B5D1-245CBD2288D5}"/>
              </a:ext>
            </a:extLst>
          </p:cNvPr>
          <p:cNvSpPr txBox="1"/>
          <p:nvPr/>
        </p:nvSpPr>
        <p:spPr>
          <a:xfrm>
            <a:off x="557058" y="1929046"/>
            <a:ext cx="3024341" cy="369332"/>
          </a:xfrm>
          <a:prstGeom prst="rect">
            <a:avLst/>
          </a:prstGeom>
          <a:noFill/>
        </p:spPr>
        <p:txBody>
          <a:bodyPr wrap="square" rtlCol="0">
            <a:spAutoFit/>
          </a:bodyPr>
          <a:lstStyle/>
          <a:p>
            <a:r>
              <a:rPr lang="en-US" sz="1800" dirty="0" err="1">
                <a:latin typeface="+mn-lt"/>
              </a:rPr>
              <a:t>Trạng</a:t>
            </a:r>
            <a:r>
              <a:rPr lang="en-US" sz="1800" dirty="0">
                <a:latin typeface="+mn-lt"/>
              </a:rPr>
              <a:t> </a:t>
            </a:r>
            <a:r>
              <a:rPr lang="en-US" sz="1800" dirty="0" err="1">
                <a:latin typeface="+mn-lt"/>
              </a:rPr>
              <a:t>thái</a:t>
            </a:r>
            <a:r>
              <a:rPr lang="en-US" sz="1800" dirty="0">
                <a:latin typeface="+mn-lt"/>
              </a:rPr>
              <a:t> </a:t>
            </a:r>
            <a:r>
              <a:rPr lang="en-US" sz="1800" dirty="0" err="1">
                <a:latin typeface="+mn-lt"/>
              </a:rPr>
              <a:t>ẩn</a:t>
            </a:r>
            <a:endParaRPr lang="vi-VN" sz="1800" dirty="0">
              <a:latin typeface="+mn-lt"/>
            </a:endParaRPr>
          </a:p>
        </p:txBody>
      </p:sp>
      <p:pic>
        <p:nvPicPr>
          <p:cNvPr id="21" name="Picture 20">
            <a:extLst>
              <a:ext uri="{FF2B5EF4-FFF2-40B4-BE49-F238E27FC236}">
                <a16:creationId xmlns:a16="http://schemas.microsoft.com/office/drawing/2014/main" id="{156FD2EA-02F7-445B-AF7B-B8567F60E806}"/>
              </a:ext>
            </a:extLst>
          </p:cNvPr>
          <p:cNvPicPr>
            <a:picLocks noChangeAspect="1"/>
          </p:cNvPicPr>
          <p:nvPr/>
        </p:nvPicPr>
        <p:blipFill>
          <a:blip r:embed="rId5"/>
          <a:stretch>
            <a:fillRect/>
          </a:stretch>
        </p:blipFill>
        <p:spPr>
          <a:xfrm>
            <a:off x="1295400" y="4406775"/>
            <a:ext cx="381000" cy="354263"/>
          </a:xfrm>
          <a:prstGeom prst="rect">
            <a:avLst/>
          </a:prstGeom>
        </p:spPr>
      </p:pic>
      <p:pic>
        <p:nvPicPr>
          <p:cNvPr id="28" name="Picture 27">
            <a:extLst>
              <a:ext uri="{FF2B5EF4-FFF2-40B4-BE49-F238E27FC236}">
                <a16:creationId xmlns:a16="http://schemas.microsoft.com/office/drawing/2014/main" id="{7F949F3E-449D-45D2-A6A7-8CD150AE9EB5}"/>
              </a:ext>
            </a:extLst>
          </p:cNvPr>
          <p:cNvPicPr>
            <a:picLocks noChangeAspect="1"/>
          </p:cNvPicPr>
          <p:nvPr/>
        </p:nvPicPr>
        <p:blipFill>
          <a:blip r:embed="rId6"/>
          <a:stretch>
            <a:fillRect/>
          </a:stretch>
        </p:blipFill>
        <p:spPr>
          <a:xfrm>
            <a:off x="643554" y="2298379"/>
            <a:ext cx="2903433" cy="401058"/>
          </a:xfrm>
          <a:prstGeom prst="rect">
            <a:avLst/>
          </a:prstGeom>
        </p:spPr>
      </p:pic>
      <p:pic>
        <p:nvPicPr>
          <p:cNvPr id="30" name="Picture 29">
            <a:extLst>
              <a:ext uri="{FF2B5EF4-FFF2-40B4-BE49-F238E27FC236}">
                <a16:creationId xmlns:a16="http://schemas.microsoft.com/office/drawing/2014/main" id="{4F066C97-7127-4334-BA58-D8A0C5E64288}"/>
              </a:ext>
            </a:extLst>
          </p:cNvPr>
          <p:cNvPicPr>
            <a:picLocks noChangeAspect="1"/>
          </p:cNvPicPr>
          <p:nvPr/>
        </p:nvPicPr>
        <p:blipFill>
          <a:blip r:embed="rId7"/>
          <a:stretch>
            <a:fillRect/>
          </a:stretch>
        </p:blipFill>
        <p:spPr>
          <a:xfrm>
            <a:off x="653031" y="1221128"/>
            <a:ext cx="2590800" cy="392210"/>
          </a:xfrm>
          <a:prstGeom prst="rect">
            <a:avLst/>
          </a:prstGeom>
        </p:spPr>
      </p:pic>
      <p:sp>
        <p:nvSpPr>
          <p:cNvPr id="36" name="TextBox 35">
            <a:extLst>
              <a:ext uri="{FF2B5EF4-FFF2-40B4-BE49-F238E27FC236}">
                <a16:creationId xmlns:a16="http://schemas.microsoft.com/office/drawing/2014/main" id="{F31E959D-94E5-4BCF-BF64-6E8D7262CFF0}"/>
              </a:ext>
            </a:extLst>
          </p:cNvPr>
          <p:cNvSpPr txBox="1"/>
          <p:nvPr/>
        </p:nvSpPr>
        <p:spPr>
          <a:xfrm>
            <a:off x="557057" y="2552734"/>
            <a:ext cx="3024341" cy="492443"/>
          </a:xfrm>
          <a:prstGeom prst="rect">
            <a:avLst/>
          </a:prstGeom>
          <a:noFill/>
        </p:spPr>
        <p:txBody>
          <a:bodyPr wrap="square" rtlCol="0">
            <a:spAutoFit/>
          </a:bodyPr>
          <a:lstStyle/>
          <a:p>
            <a:r>
              <a:rPr lang="en-US" sz="2600" i="1" dirty="0">
                <a:latin typeface="Times New Roman" panose="02020603050405020304" pitchFamily="18" charset="0"/>
                <a:cs typeface="Times New Roman" panose="02020603050405020304" pitchFamily="18" charset="0"/>
              </a:rPr>
              <a:t>h</a:t>
            </a:r>
            <a:r>
              <a:rPr lang="en-US" sz="1600" i="1" dirty="0">
                <a:latin typeface="Times New Roman" panose="02020603050405020304" pitchFamily="18" charset="0"/>
                <a:cs typeface="Times New Roman" panose="02020603050405020304" pitchFamily="18" charset="0"/>
              </a:rPr>
              <a:t>0 </a:t>
            </a:r>
            <a:r>
              <a:rPr lang="en-US" sz="1800" i="1" dirty="0" err="1">
                <a:latin typeface="+mj-lt"/>
                <a:cs typeface="Times New Roman" panose="02020603050405020304" pitchFamily="18" charset="0"/>
              </a:rPr>
              <a:t>là</a:t>
            </a:r>
            <a:r>
              <a:rPr lang="en-US" sz="1800" i="1" dirty="0">
                <a:latin typeface="+mj-lt"/>
                <a:cs typeface="Times New Roman" panose="02020603050405020304" pitchFamily="18" charset="0"/>
              </a:rPr>
              <a:t> </a:t>
            </a:r>
            <a:r>
              <a:rPr lang="en-US" sz="1800" i="1" dirty="0" err="1">
                <a:latin typeface="+mj-lt"/>
                <a:cs typeface="Times New Roman" panose="02020603050405020304" pitchFamily="18" charset="0"/>
              </a:rPr>
              <a:t>trạng</a:t>
            </a:r>
            <a:r>
              <a:rPr lang="en-US" sz="1800" i="1" dirty="0">
                <a:latin typeface="+mj-lt"/>
                <a:cs typeface="Times New Roman" panose="02020603050405020304" pitchFamily="18" charset="0"/>
              </a:rPr>
              <a:t> </a:t>
            </a:r>
            <a:r>
              <a:rPr lang="en-US" sz="1800" i="1" dirty="0" err="1">
                <a:latin typeface="+mj-lt"/>
                <a:cs typeface="Times New Roman" panose="02020603050405020304" pitchFamily="18" charset="0"/>
              </a:rPr>
              <a:t>thái</a:t>
            </a:r>
            <a:r>
              <a:rPr lang="en-US" sz="1800" i="1" dirty="0">
                <a:latin typeface="+mj-lt"/>
                <a:cs typeface="Times New Roman" panose="02020603050405020304" pitchFamily="18" charset="0"/>
              </a:rPr>
              <a:t> </a:t>
            </a:r>
            <a:r>
              <a:rPr lang="en-US" sz="1800" i="1" dirty="0" err="1">
                <a:latin typeface="+mj-lt"/>
                <a:cs typeface="Times New Roman" panose="02020603050405020304" pitchFamily="18" charset="0"/>
              </a:rPr>
              <a:t>ẩn</a:t>
            </a:r>
            <a:r>
              <a:rPr lang="en-US" sz="1800" i="1" dirty="0">
                <a:latin typeface="+mj-lt"/>
                <a:cs typeface="Times New Roman" panose="02020603050405020304" pitchFamily="18" charset="0"/>
              </a:rPr>
              <a:t> </a:t>
            </a:r>
            <a:r>
              <a:rPr lang="en-US" sz="1800" i="1" dirty="0" err="1">
                <a:latin typeface="+mj-lt"/>
                <a:cs typeface="Times New Roman" panose="02020603050405020304" pitchFamily="18" charset="0"/>
              </a:rPr>
              <a:t>đầu</a:t>
            </a:r>
            <a:r>
              <a:rPr lang="en-US" sz="1800" i="1" dirty="0">
                <a:latin typeface="+mj-lt"/>
                <a:cs typeface="Times New Roman" panose="02020603050405020304" pitchFamily="18" charset="0"/>
              </a:rPr>
              <a:t> </a:t>
            </a:r>
            <a:r>
              <a:rPr lang="en-US" sz="1800" i="1" dirty="0" err="1">
                <a:latin typeface="+mj-lt"/>
                <a:cs typeface="Times New Roman" panose="02020603050405020304" pitchFamily="18" charset="0"/>
              </a:rPr>
              <a:t>tiên</a:t>
            </a:r>
            <a:endParaRPr lang="vi-VN" sz="1800" i="1" dirty="0">
              <a:latin typeface="+mj-lt"/>
              <a:cs typeface="Times New Roman" panose="02020603050405020304" pitchFamily="18" charset="0"/>
            </a:endParaRPr>
          </a:p>
        </p:txBody>
      </p:sp>
    </p:spTree>
    <p:extLst>
      <p:ext uri="{BB962C8B-B14F-4D97-AF65-F5344CB8AC3E}">
        <p14:creationId xmlns:p14="http://schemas.microsoft.com/office/powerpoint/2010/main" val="4109627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a:extLst>
              <a:ext uri="{FF2B5EF4-FFF2-40B4-BE49-F238E27FC236}">
                <a16:creationId xmlns:a16="http://schemas.microsoft.com/office/drawing/2014/main" id="{26222FC0-C775-4E5E-AC40-BDD966A16D0A}"/>
              </a:ext>
            </a:extLst>
          </p:cNvPr>
          <p:cNvPicPr>
            <a:picLocks noChangeAspect="1"/>
          </p:cNvPicPr>
          <p:nvPr/>
        </p:nvPicPr>
        <p:blipFill>
          <a:blip r:embed="rId3"/>
          <a:stretch>
            <a:fillRect/>
          </a:stretch>
        </p:blipFill>
        <p:spPr>
          <a:xfrm>
            <a:off x="5055675" y="514350"/>
            <a:ext cx="3962401" cy="3921761"/>
          </a:xfrm>
          <a:prstGeom prst="rect">
            <a:avLst/>
          </a:prstGeom>
        </p:spPr>
      </p:pic>
      <p:sp>
        <p:nvSpPr>
          <p:cNvPr id="69634" name="Rectangle 2"/>
          <p:cNvSpPr>
            <a:spLocks noGrp="1" noChangeArrowheads="1"/>
          </p:cNvSpPr>
          <p:nvPr>
            <p:ph type="title"/>
          </p:nvPr>
        </p:nvSpPr>
        <p:spPr>
          <a:xfrm>
            <a:off x="304800" y="73175"/>
            <a:ext cx="8534400" cy="742950"/>
          </a:xfrm>
        </p:spPr>
        <p:txBody>
          <a:bodyPr/>
          <a:lstStyle/>
          <a:p>
            <a:pPr eaLnBrk="1" hangingPunct="1"/>
            <a:r>
              <a:rPr lang="en-US" sz="3600" dirty="0" err="1"/>
              <a:t>Mô</a:t>
            </a:r>
            <a:r>
              <a:rPr lang="en-US" sz="3600" dirty="0"/>
              <a:t> </a:t>
            </a:r>
            <a:r>
              <a:rPr lang="en-US" sz="3600" dirty="0" err="1"/>
              <a:t>hình</a:t>
            </a:r>
            <a:r>
              <a:rPr lang="en-US" sz="3600" dirty="0"/>
              <a:t> </a:t>
            </a:r>
            <a:r>
              <a:rPr lang="en-US" sz="3600" dirty="0" err="1"/>
              <a:t>ngôn</a:t>
            </a:r>
            <a:r>
              <a:rPr lang="en-US" sz="3600" dirty="0"/>
              <a:t> </a:t>
            </a:r>
            <a:r>
              <a:rPr lang="en-US" sz="3600" dirty="0" err="1"/>
              <a:t>ngữ</a:t>
            </a:r>
            <a:r>
              <a:rPr lang="en-US" sz="3600" dirty="0"/>
              <a:t> RNN</a:t>
            </a:r>
          </a:p>
        </p:txBody>
      </p:sp>
      <p:sp>
        <p:nvSpPr>
          <p:cNvPr id="2" name="TextBox 1">
            <a:extLst>
              <a:ext uri="{FF2B5EF4-FFF2-40B4-BE49-F238E27FC236}">
                <a16:creationId xmlns:a16="http://schemas.microsoft.com/office/drawing/2014/main" id="{EE7808CB-10B2-4927-AB70-384A8A0E0BC4}"/>
              </a:ext>
            </a:extLst>
          </p:cNvPr>
          <p:cNvSpPr txBox="1"/>
          <p:nvPr/>
        </p:nvSpPr>
        <p:spPr>
          <a:xfrm>
            <a:off x="457200" y="890180"/>
            <a:ext cx="4495800" cy="4001095"/>
          </a:xfrm>
          <a:prstGeom prst="rect">
            <a:avLst/>
          </a:prstGeom>
          <a:noFill/>
        </p:spPr>
        <p:txBody>
          <a:bodyPr wrap="square" rtlCol="0">
            <a:spAutoFit/>
          </a:bodyPr>
          <a:lstStyle/>
          <a:p>
            <a:r>
              <a:rPr lang="en-US" sz="2000" dirty="0" err="1">
                <a:solidFill>
                  <a:srgbClr val="00B050"/>
                </a:solidFill>
                <a:latin typeface="+mn-lt"/>
              </a:rPr>
              <a:t>Ưu</a:t>
            </a:r>
            <a:r>
              <a:rPr lang="en-US" sz="2000" dirty="0">
                <a:solidFill>
                  <a:srgbClr val="00B050"/>
                </a:solidFill>
                <a:latin typeface="+mn-lt"/>
              </a:rPr>
              <a:t> </a:t>
            </a:r>
            <a:r>
              <a:rPr lang="en-US" sz="2000" dirty="0" err="1">
                <a:solidFill>
                  <a:srgbClr val="00B050"/>
                </a:solidFill>
                <a:latin typeface="+mn-lt"/>
              </a:rPr>
              <a:t>điêm</a:t>
            </a:r>
            <a:r>
              <a:rPr lang="en-US" sz="2000" dirty="0">
                <a:solidFill>
                  <a:srgbClr val="00B050"/>
                </a:solidFill>
                <a:latin typeface="+mn-lt"/>
              </a:rPr>
              <a:t> </a:t>
            </a:r>
            <a:r>
              <a:rPr lang="en-US" sz="2000" dirty="0">
                <a:latin typeface="+mn-lt"/>
              </a:rPr>
              <a:t>RNN:</a:t>
            </a:r>
          </a:p>
          <a:p>
            <a:pPr marL="342900" indent="-342900">
              <a:buFont typeface="Arial" panose="020B0604020202020204" pitchFamily="34" charset="0"/>
              <a:buChar char="•"/>
            </a:pPr>
            <a:r>
              <a:rPr lang="en-US" sz="1800" dirty="0" err="1">
                <a:latin typeface="+mn-lt"/>
              </a:rPr>
              <a:t>Có</a:t>
            </a:r>
            <a:r>
              <a:rPr lang="en-US" sz="1800" dirty="0">
                <a:latin typeface="+mn-lt"/>
              </a:rPr>
              <a:t> </a:t>
            </a:r>
            <a:r>
              <a:rPr lang="en-US" sz="1800" dirty="0" err="1">
                <a:latin typeface="+mn-lt"/>
              </a:rPr>
              <a:t>thể</a:t>
            </a:r>
            <a:r>
              <a:rPr lang="en-US" sz="1800" dirty="0">
                <a:latin typeface="+mn-lt"/>
              </a:rPr>
              <a:t> </a:t>
            </a:r>
            <a:r>
              <a:rPr lang="en-US" sz="1800" dirty="0" err="1">
                <a:latin typeface="+mn-lt"/>
              </a:rPr>
              <a:t>xử</a:t>
            </a:r>
            <a:r>
              <a:rPr lang="en-US" sz="1800" dirty="0">
                <a:latin typeface="+mn-lt"/>
              </a:rPr>
              <a:t> </a:t>
            </a:r>
            <a:r>
              <a:rPr lang="en-US" sz="1800" dirty="0" err="1">
                <a:latin typeface="+mn-lt"/>
              </a:rPr>
              <a:t>lý</a:t>
            </a:r>
            <a:r>
              <a:rPr lang="en-US" sz="1800" dirty="0">
                <a:latin typeface="+mn-lt"/>
              </a:rPr>
              <a:t> </a:t>
            </a:r>
            <a:r>
              <a:rPr lang="en-US" sz="1800" dirty="0" err="1">
                <a:latin typeface="+mn-lt"/>
              </a:rPr>
              <a:t>đầu</a:t>
            </a:r>
            <a:r>
              <a:rPr lang="en-US" sz="1800" dirty="0">
                <a:latin typeface="+mn-lt"/>
              </a:rPr>
              <a:t> </a:t>
            </a:r>
            <a:r>
              <a:rPr lang="en-US" sz="1800" dirty="0" err="1">
                <a:latin typeface="+mn-lt"/>
              </a:rPr>
              <a:t>vào</a:t>
            </a:r>
            <a:r>
              <a:rPr lang="en-US" sz="1800" dirty="0">
                <a:latin typeface="+mn-lt"/>
              </a:rPr>
              <a:t> </a:t>
            </a:r>
            <a:r>
              <a:rPr lang="en-US" sz="1800" dirty="0" err="1">
                <a:latin typeface="+mn-lt"/>
              </a:rPr>
              <a:t>với</a:t>
            </a:r>
            <a:r>
              <a:rPr lang="en-US" sz="1800" dirty="0">
                <a:latin typeface="+mn-lt"/>
              </a:rPr>
              <a:t> </a:t>
            </a:r>
            <a:r>
              <a:rPr lang="en-US" sz="1800" dirty="0" err="1">
                <a:latin typeface="+mn-lt"/>
              </a:rPr>
              <a:t>bất</a:t>
            </a:r>
            <a:r>
              <a:rPr lang="en-US" sz="1800" dirty="0">
                <a:latin typeface="+mn-lt"/>
              </a:rPr>
              <a:t> </a:t>
            </a:r>
            <a:r>
              <a:rPr lang="en-US" sz="1800" dirty="0" err="1">
                <a:latin typeface="+mn-lt"/>
              </a:rPr>
              <a:t>kỳ</a:t>
            </a:r>
            <a:r>
              <a:rPr lang="en-US" sz="1800" dirty="0">
                <a:latin typeface="+mn-lt"/>
              </a:rPr>
              <a:t> </a:t>
            </a:r>
            <a:r>
              <a:rPr lang="en-US" sz="1800" dirty="0" err="1">
                <a:latin typeface="+mn-lt"/>
              </a:rPr>
              <a:t>độ</a:t>
            </a:r>
            <a:r>
              <a:rPr lang="en-US" sz="1800" dirty="0">
                <a:latin typeface="+mn-lt"/>
              </a:rPr>
              <a:t> </a:t>
            </a:r>
            <a:r>
              <a:rPr lang="en-US" sz="1800" dirty="0" err="1">
                <a:latin typeface="+mn-lt"/>
              </a:rPr>
              <a:t>dài</a:t>
            </a:r>
            <a:r>
              <a:rPr lang="en-US" sz="1800" dirty="0">
                <a:latin typeface="+mn-lt"/>
              </a:rPr>
              <a:t> </a:t>
            </a:r>
            <a:r>
              <a:rPr lang="en-US" sz="1800" dirty="0" err="1">
                <a:latin typeface="+mn-lt"/>
              </a:rPr>
              <a:t>nào</a:t>
            </a:r>
            <a:endParaRPr lang="en-US" sz="1800" dirty="0">
              <a:latin typeface="+mn-lt"/>
            </a:endParaRPr>
          </a:p>
          <a:p>
            <a:pPr marL="342900" indent="-342900">
              <a:buFont typeface="Arial" panose="020B0604020202020204" pitchFamily="34" charset="0"/>
              <a:buChar char="•"/>
            </a:pPr>
            <a:r>
              <a:rPr lang="vi-VN" sz="1800" dirty="0">
                <a:latin typeface="Calibri" panose="020F0502020204030204" pitchFamily="34" charset="0"/>
                <a:cs typeface="Calibri" panose="020F0502020204030204" pitchFamily="34" charset="0"/>
              </a:rPr>
              <a:t>Tính toán cho bước t có thể sử dụng thông tin từ nhiều bước trước</a:t>
            </a:r>
          </a:p>
          <a:p>
            <a:pPr marL="342900" indent="-342900">
              <a:buFont typeface="Arial" panose="020B0604020202020204" pitchFamily="34" charset="0"/>
              <a:buChar char="•"/>
            </a:pPr>
            <a:r>
              <a:rPr lang="vi-VN" sz="1800" dirty="0">
                <a:latin typeface="Calibri" panose="020F0502020204030204" pitchFamily="34" charset="0"/>
                <a:cs typeface="Calibri" panose="020F0502020204030204" pitchFamily="34" charset="0"/>
              </a:rPr>
              <a:t>Kích thước mô hình không tăng đối với ngữ cảnh đầu vào dài hơn</a:t>
            </a:r>
          </a:p>
          <a:p>
            <a:pPr marL="342900" indent="-342900">
              <a:buFont typeface="Arial" panose="020B0604020202020204" pitchFamily="34" charset="0"/>
              <a:buChar char="•"/>
            </a:pPr>
            <a:r>
              <a:rPr lang="vi-VN" sz="1800" dirty="0">
                <a:latin typeface="Calibri" panose="020F0502020204030204" pitchFamily="34" charset="0"/>
                <a:cs typeface="Calibri" panose="020F0502020204030204" pitchFamily="34" charset="0"/>
              </a:rPr>
              <a:t>Các trọng số giống nhau được áp dụng trên mọi bước thời gian, do đó, có sự đối xứng trong cách xử lý đầu vào.</a:t>
            </a:r>
          </a:p>
          <a:p>
            <a:pPr marL="342900" indent="-342900">
              <a:buFont typeface="Arial" panose="020B0604020202020204" pitchFamily="34" charset="0"/>
              <a:buChar char="•"/>
            </a:pPr>
            <a:endParaRPr lang="vi-VN" sz="1800" dirty="0">
              <a:latin typeface="Calibri" panose="020F0502020204030204" pitchFamily="34" charset="0"/>
              <a:cs typeface="Calibri" panose="020F0502020204030204" pitchFamily="34" charset="0"/>
            </a:endParaRPr>
          </a:p>
          <a:p>
            <a:r>
              <a:rPr lang="vi-VN" sz="1800" dirty="0">
                <a:solidFill>
                  <a:srgbClr val="FF0000"/>
                </a:solidFill>
                <a:latin typeface="Calibri" panose="020F0502020204030204" pitchFamily="34" charset="0"/>
                <a:cs typeface="Calibri" panose="020F0502020204030204" pitchFamily="34" charset="0"/>
              </a:rPr>
              <a:t>Nhược điểm </a:t>
            </a:r>
            <a:r>
              <a:rPr lang="vi-VN" sz="1800" dirty="0">
                <a:latin typeface="Calibri" panose="020F0502020204030204" pitchFamily="34" charset="0"/>
                <a:cs typeface="Calibri" panose="020F0502020204030204" pitchFamily="34" charset="0"/>
              </a:rPr>
              <a:t>RNN</a:t>
            </a:r>
          </a:p>
          <a:p>
            <a:pPr marL="342900" indent="-342900">
              <a:buFont typeface="Arial" panose="020B0604020202020204" pitchFamily="34" charset="0"/>
              <a:buChar char="•"/>
            </a:pPr>
            <a:r>
              <a:rPr lang="vi-VN" sz="1800" dirty="0">
                <a:latin typeface="Calibri" panose="020F0502020204030204" pitchFamily="34" charset="0"/>
                <a:cs typeface="Calibri" panose="020F0502020204030204" pitchFamily="34" charset="0"/>
              </a:rPr>
              <a:t>Tính toán lặp lại chậm</a:t>
            </a:r>
          </a:p>
          <a:p>
            <a:pPr marL="342900" indent="-342900">
              <a:buFont typeface="Arial" panose="020B0604020202020204" pitchFamily="34" charset="0"/>
              <a:buChar char="•"/>
            </a:pPr>
            <a:r>
              <a:rPr lang="vi-VN" sz="1800" dirty="0">
                <a:latin typeface="Calibri" panose="020F0502020204030204" pitchFamily="34" charset="0"/>
                <a:cs typeface="Calibri" panose="020F0502020204030204" pitchFamily="34" charset="0"/>
              </a:rPr>
              <a:t>Trong thực tế, khó truy cập thông tin từ nhiều bước xa.</a:t>
            </a:r>
          </a:p>
        </p:txBody>
      </p:sp>
    </p:spTree>
    <p:extLst>
      <p:ext uri="{BB962C8B-B14F-4D97-AF65-F5344CB8AC3E}">
        <p14:creationId xmlns:p14="http://schemas.microsoft.com/office/powerpoint/2010/main" val="3924470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04800" y="73175"/>
            <a:ext cx="8534400" cy="742950"/>
          </a:xfrm>
        </p:spPr>
        <p:txBody>
          <a:bodyPr/>
          <a:lstStyle/>
          <a:p>
            <a:pPr eaLnBrk="1" hangingPunct="1"/>
            <a:r>
              <a:rPr lang="en-US" sz="3600" dirty="0" err="1"/>
              <a:t>Huấn</a:t>
            </a:r>
            <a:r>
              <a:rPr lang="en-US" sz="3600" dirty="0"/>
              <a:t> </a:t>
            </a:r>
            <a:r>
              <a:rPr lang="en-US" sz="3600" dirty="0" err="1"/>
              <a:t>luyện</a:t>
            </a:r>
            <a:r>
              <a:rPr lang="en-US" sz="3600" dirty="0"/>
              <a:t> </a:t>
            </a:r>
            <a:r>
              <a:rPr lang="en-US" sz="3600" dirty="0" err="1"/>
              <a:t>ngôn</a:t>
            </a:r>
            <a:r>
              <a:rPr lang="en-US" sz="3600" dirty="0"/>
              <a:t> </a:t>
            </a:r>
            <a:r>
              <a:rPr lang="en-US" sz="3600" dirty="0" err="1"/>
              <a:t>ngữ</a:t>
            </a:r>
            <a:r>
              <a:rPr lang="en-US" sz="3600" dirty="0"/>
              <a:t> RNN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E7808CB-10B2-4927-AB70-384A8A0E0BC4}"/>
                  </a:ext>
                </a:extLst>
              </p:cNvPr>
              <p:cNvSpPr txBox="1"/>
              <p:nvPr/>
            </p:nvSpPr>
            <p:spPr>
              <a:xfrm>
                <a:off x="457200" y="971550"/>
                <a:ext cx="8382000" cy="1543884"/>
              </a:xfrm>
              <a:prstGeom prst="rect">
                <a:avLst/>
              </a:prstGeom>
              <a:noFill/>
            </p:spPr>
            <p:txBody>
              <a:bodyPr wrap="square" rtlCol="0">
                <a:spAutoFit/>
              </a:bodyPr>
              <a:lstStyle/>
              <a:p>
                <a:pPr marL="342900" indent="-342900">
                  <a:buFont typeface="Arial" panose="020B0604020202020204" pitchFamily="34" charset="0"/>
                  <a:buChar char="•"/>
                </a:pPr>
                <a:r>
                  <a:rPr lang="vi-VN" sz="1800" dirty="0">
                    <a:latin typeface="Calibri" panose="020F0502020204030204" pitchFamily="34" charset="0"/>
                    <a:cs typeface="Calibri" panose="020F0502020204030204" pitchFamily="34" charset="0"/>
                  </a:rPr>
                  <a:t>Nhận một </a:t>
                </a:r>
                <a:r>
                  <a:rPr lang="vi-VN" sz="1800" dirty="0">
                    <a:solidFill>
                      <a:schemeClr val="accent1">
                        <a:lumMod val="40000"/>
                        <a:lumOff val="60000"/>
                      </a:schemeClr>
                    </a:solidFill>
                    <a:latin typeface="Calibri" panose="020F0502020204030204" pitchFamily="34" charset="0"/>
                    <a:cs typeface="Calibri" panose="020F0502020204030204" pitchFamily="34" charset="0"/>
                  </a:rPr>
                  <a:t>kho văn bản lớn</a:t>
                </a:r>
                <a:r>
                  <a:rPr lang="vi-VN" sz="1800" dirty="0">
                    <a:latin typeface="Calibri" panose="020F0502020204030204" pitchFamily="34" charset="0"/>
                    <a:cs typeface="Calibri" panose="020F0502020204030204" pitchFamily="34" charset="0"/>
                  </a:rPr>
                  <a:t> là một chuỗi các từ </a:t>
                </a:r>
              </a:p>
              <a:p>
                <a:pPr marL="342900" indent="-342900">
                  <a:buFont typeface="Arial" panose="020B0604020202020204" pitchFamily="34" charset="0"/>
                  <a:buChar char="•"/>
                </a:pPr>
                <a:r>
                  <a:rPr lang="vi-VN" sz="1800" dirty="0">
                    <a:latin typeface="Calibri" panose="020F0502020204030204" pitchFamily="34" charset="0"/>
                    <a:cs typeface="Calibri" panose="020F0502020204030204" pitchFamily="34" charset="0"/>
                  </a:rPr>
                  <a:t>Cung cấp giá trị của các thông số cho RNN-LM, tính toán phân phối đầu ra </a:t>
                </a:r>
                <a14:m>
                  <m:oMath xmlns:m="http://schemas.openxmlformats.org/officeDocument/2006/math">
                    <m:sSup>
                      <m:sSupPr>
                        <m:ctrlPr>
                          <a:rPr lang="vi-VN" sz="1800" i="1" smtClean="0">
                            <a:latin typeface="Cambria Math" panose="02040503050406030204" pitchFamily="18" charset="0"/>
                            <a:cs typeface="Calibri" panose="020F0502020204030204" pitchFamily="34" charset="0"/>
                          </a:rPr>
                        </m:ctrlPr>
                      </m:sSupPr>
                      <m:e>
                        <m:acc>
                          <m:accPr>
                            <m:chr m:val="̂"/>
                            <m:ctrlPr>
                              <a:rPr lang="vi-VN" sz="1800" i="1" smtClean="0">
                                <a:latin typeface="Cambria Math" panose="02040503050406030204" pitchFamily="18" charset="0"/>
                                <a:cs typeface="Calibri" panose="020F0502020204030204" pitchFamily="34" charset="0"/>
                              </a:rPr>
                            </m:ctrlPr>
                          </m:accPr>
                          <m:e>
                            <m:r>
                              <a:rPr lang="vi-VN" sz="1800" b="0" i="1" smtClean="0">
                                <a:latin typeface="Cambria Math" panose="02040503050406030204" pitchFamily="18" charset="0"/>
                                <a:cs typeface="Calibri" panose="020F0502020204030204" pitchFamily="34" charset="0"/>
                              </a:rPr>
                              <m:t>𝑦</m:t>
                            </m:r>
                          </m:e>
                        </m:acc>
                      </m:e>
                      <m:sup>
                        <m:r>
                          <a:rPr lang="vi-VN" sz="1800" b="0" i="1" smtClean="0">
                            <a:latin typeface="Cambria Math" panose="02040503050406030204" pitchFamily="18" charset="0"/>
                            <a:cs typeface="Calibri" panose="020F0502020204030204" pitchFamily="34" charset="0"/>
                          </a:rPr>
                          <m:t>(</m:t>
                        </m:r>
                        <m:r>
                          <a:rPr lang="vi-VN" sz="1800" b="0" i="1" smtClean="0">
                            <a:latin typeface="Cambria Math" panose="02040503050406030204" pitchFamily="18" charset="0"/>
                            <a:cs typeface="Calibri" panose="020F0502020204030204" pitchFamily="34" charset="0"/>
                          </a:rPr>
                          <m:t>𝑡</m:t>
                        </m:r>
                        <m:r>
                          <a:rPr lang="vi-VN" sz="1800" b="0" i="1" smtClean="0">
                            <a:latin typeface="Cambria Math" panose="02040503050406030204" pitchFamily="18" charset="0"/>
                            <a:cs typeface="Calibri" panose="020F0502020204030204" pitchFamily="34" charset="0"/>
                          </a:rPr>
                          <m:t>)</m:t>
                        </m:r>
                      </m:sup>
                    </m:sSup>
                  </m:oMath>
                </a14:m>
                <a:r>
                  <a:rPr lang="vi-VN" sz="1800" dirty="0">
                    <a:latin typeface="Calibri" panose="020F0502020204030204" pitchFamily="34" charset="0"/>
                    <a:cs typeface="Calibri" panose="020F0502020204030204" pitchFamily="34" charset="0"/>
                  </a:rPr>
                  <a:t> </a:t>
                </a:r>
                <a:r>
                  <a:rPr lang="vi-VN" sz="1800" dirty="0">
                    <a:solidFill>
                      <a:schemeClr val="accent1">
                        <a:lumMod val="40000"/>
                        <a:lumOff val="60000"/>
                      </a:schemeClr>
                    </a:solidFill>
                    <a:latin typeface="Calibri" panose="020F0502020204030204" pitchFamily="34" charset="0"/>
                    <a:cs typeface="Calibri" panose="020F0502020204030204" pitchFamily="34" charset="0"/>
                  </a:rPr>
                  <a:t>tại mỗi bước t </a:t>
                </a:r>
              </a:p>
              <a:p>
                <a:pPr marL="342900" indent="-342900">
                  <a:buFont typeface="Arial" panose="020B0604020202020204" pitchFamily="34" charset="0"/>
                  <a:buChar char="•"/>
                </a:pPr>
                <a:r>
                  <a:rPr lang="vi-VN" sz="1800" dirty="0">
                    <a:solidFill>
                      <a:schemeClr val="accent1">
                        <a:lumMod val="40000"/>
                        <a:lumOff val="60000"/>
                      </a:schemeClr>
                    </a:solidFill>
                    <a:latin typeface="Calibri" panose="020F0502020204030204" pitchFamily="34" charset="0"/>
                    <a:cs typeface="Calibri" panose="020F0502020204030204" pitchFamily="34" charset="0"/>
                  </a:rPr>
                  <a:t>Hàm mất mát </a:t>
                </a:r>
                <a:r>
                  <a:rPr lang="vi-VN" sz="1800" dirty="0">
                    <a:latin typeface="Calibri" panose="020F0502020204030204" pitchFamily="34" charset="0"/>
                    <a:cs typeface="Calibri" panose="020F0502020204030204" pitchFamily="34" charset="0"/>
                  </a:rPr>
                  <a:t>ở bước t là </a:t>
                </a:r>
                <a:r>
                  <a:rPr lang="vi-VN" sz="1800" dirty="0">
                    <a:solidFill>
                      <a:schemeClr val="accent1">
                        <a:lumMod val="40000"/>
                        <a:lumOff val="60000"/>
                      </a:schemeClr>
                    </a:solidFill>
                    <a:latin typeface="Calibri" panose="020F0502020204030204" pitchFamily="34" charset="0"/>
                    <a:cs typeface="Calibri" panose="020F0502020204030204" pitchFamily="34" charset="0"/>
                  </a:rPr>
                  <a:t>cross-entropy</a:t>
                </a:r>
                <a:r>
                  <a:rPr lang="vi-VN" sz="1800" dirty="0">
                    <a:latin typeface="Calibri" panose="020F0502020204030204" pitchFamily="34" charset="0"/>
                    <a:cs typeface="Calibri" panose="020F0502020204030204" pitchFamily="34" charset="0"/>
                  </a:rPr>
                  <a:t> giữa phân phối xác suất được dự đoán </a:t>
                </a:r>
                <a14:m>
                  <m:oMath xmlns:m="http://schemas.openxmlformats.org/officeDocument/2006/math">
                    <m:sSup>
                      <m:sSupPr>
                        <m:ctrlPr>
                          <a:rPr lang="vi-VN" sz="1800" i="1">
                            <a:latin typeface="Cambria Math" panose="02040503050406030204" pitchFamily="18" charset="0"/>
                            <a:cs typeface="Calibri" panose="020F0502020204030204" pitchFamily="34" charset="0"/>
                          </a:rPr>
                        </m:ctrlPr>
                      </m:sSupPr>
                      <m:e>
                        <m:acc>
                          <m:accPr>
                            <m:chr m:val="̂"/>
                            <m:ctrlPr>
                              <a:rPr lang="vi-VN" sz="1800" i="1">
                                <a:latin typeface="Cambria Math" panose="02040503050406030204" pitchFamily="18" charset="0"/>
                                <a:cs typeface="Calibri" panose="020F0502020204030204" pitchFamily="34" charset="0"/>
                              </a:rPr>
                            </m:ctrlPr>
                          </m:accPr>
                          <m:e>
                            <m:r>
                              <a:rPr lang="vi-VN" sz="1800" i="1">
                                <a:latin typeface="Cambria Math" panose="02040503050406030204" pitchFamily="18" charset="0"/>
                                <a:cs typeface="Calibri" panose="020F0502020204030204" pitchFamily="34" charset="0"/>
                              </a:rPr>
                              <m:t>𝑦</m:t>
                            </m:r>
                          </m:e>
                        </m:acc>
                      </m:e>
                      <m:sup>
                        <m:r>
                          <a:rPr lang="vi-VN" sz="1800" i="1">
                            <a:latin typeface="Cambria Math" panose="02040503050406030204" pitchFamily="18" charset="0"/>
                            <a:cs typeface="Calibri" panose="020F0502020204030204" pitchFamily="34" charset="0"/>
                          </a:rPr>
                          <m:t>(</m:t>
                        </m:r>
                        <m:r>
                          <a:rPr lang="vi-VN" sz="1800" i="1">
                            <a:latin typeface="Cambria Math" panose="02040503050406030204" pitchFamily="18" charset="0"/>
                            <a:cs typeface="Calibri" panose="020F0502020204030204" pitchFamily="34" charset="0"/>
                          </a:rPr>
                          <m:t>𝑡</m:t>
                        </m:r>
                        <m:r>
                          <a:rPr lang="vi-VN" sz="1800" i="1">
                            <a:latin typeface="Cambria Math" panose="02040503050406030204" pitchFamily="18" charset="0"/>
                            <a:cs typeface="Calibri" panose="020F0502020204030204" pitchFamily="34" charset="0"/>
                          </a:rPr>
                          <m:t>)</m:t>
                        </m:r>
                      </m:sup>
                    </m:sSup>
                  </m:oMath>
                </a14:m>
                <a:r>
                  <a:rPr lang="vi-VN" sz="1800" dirty="0">
                    <a:latin typeface="Calibri" panose="020F0502020204030204" pitchFamily="34" charset="0"/>
                    <a:cs typeface="Calibri" panose="020F0502020204030204" pitchFamily="34" charset="0"/>
                  </a:rPr>
                  <a:t> và từ đúng tiếp theo </a:t>
                </a:r>
                <a14:m>
                  <m:oMath xmlns:m="http://schemas.openxmlformats.org/officeDocument/2006/math">
                    <m:sSup>
                      <m:sSupPr>
                        <m:ctrlPr>
                          <a:rPr lang="vi-VN" sz="2000" i="1">
                            <a:latin typeface="Cambria Math" panose="02040503050406030204" pitchFamily="18" charset="0"/>
                            <a:cs typeface="Calibri" panose="020F0502020204030204" pitchFamily="34" charset="0"/>
                          </a:rPr>
                        </m:ctrlPr>
                      </m:sSupPr>
                      <m:e>
                        <m:r>
                          <a:rPr lang="vi-VN" sz="2000" b="0" i="1" smtClean="0">
                            <a:latin typeface="Cambria Math" panose="02040503050406030204" pitchFamily="18" charset="0"/>
                            <a:cs typeface="Calibri" panose="020F0502020204030204" pitchFamily="34" charset="0"/>
                          </a:rPr>
                          <m:t>𝑦</m:t>
                        </m:r>
                      </m:e>
                      <m:sup>
                        <m:r>
                          <a:rPr lang="vi-VN" sz="2000" i="1">
                            <a:latin typeface="Cambria Math" panose="02040503050406030204" pitchFamily="18" charset="0"/>
                            <a:cs typeface="Calibri" panose="020F0502020204030204" pitchFamily="34" charset="0"/>
                          </a:rPr>
                          <m:t>(</m:t>
                        </m:r>
                        <m:r>
                          <a:rPr lang="vi-VN" sz="2000" i="1">
                            <a:latin typeface="Cambria Math" panose="02040503050406030204" pitchFamily="18" charset="0"/>
                            <a:cs typeface="Calibri" panose="020F0502020204030204" pitchFamily="34" charset="0"/>
                          </a:rPr>
                          <m:t>𝑡</m:t>
                        </m:r>
                        <m:r>
                          <a:rPr lang="vi-VN" sz="2000" i="1">
                            <a:latin typeface="Cambria Math" panose="02040503050406030204" pitchFamily="18" charset="0"/>
                            <a:cs typeface="Calibri" panose="020F0502020204030204" pitchFamily="34" charset="0"/>
                          </a:rPr>
                          <m:t>)</m:t>
                        </m:r>
                      </m:sup>
                    </m:sSup>
                  </m:oMath>
                </a14:m>
                <a:endParaRPr lang="vi-VN" sz="1800" dirty="0">
                  <a:latin typeface="Calibri" panose="020F0502020204030204" pitchFamily="34" charset="0"/>
                  <a:cs typeface="Calibri" panose="020F0502020204030204" pitchFamily="34" charset="0"/>
                </a:endParaRPr>
              </a:p>
            </p:txBody>
          </p:sp>
        </mc:Choice>
        <mc:Fallback xmlns="">
          <p:sp>
            <p:nvSpPr>
              <p:cNvPr id="2" name="TextBox 1">
                <a:extLst>
                  <a:ext uri="{FF2B5EF4-FFF2-40B4-BE49-F238E27FC236}">
                    <a16:creationId xmlns:a16="http://schemas.microsoft.com/office/drawing/2014/main" id="{EE7808CB-10B2-4927-AB70-384A8A0E0BC4}"/>
                  </a:ext>
                </a:extLst>
              </p:cNvPr>
              <p:cNvSpPr txBox="1">
                <a:spLocks noRot="1" noChangeAspect="1" noMove="1" noResize="1" noEditPoints="1" noAdjustHandles="1" noChangeArrowheads="1" noChangeShapeType="1" noTextEdit="1"/>
              </p:cNvSpPr>
              <p:nvPr/>
            </p:nvSpPr>
            <p:spPr>
              <a:xfrm>
                <a:off x="457200" y="971550"/>
                <a:ext cx="8382000" cy="1543884"/>
              </a:xfrm>
              <a:prstGeom prst="rect">
                <a:avLst/>
              </a:prstGeom>
              <a:blipFill>
                <a:blip r:embed="rId3"/>
                <a:stretch>
                  <a:fillRect l="-455" t="-1626" b="-4878"/>
                </a:stretch>
              </a:blipFill>
            </p:spPr>
            <p:txBody>
              <a:bodyPr/>
              <a:lstStyle/>
              <a:p>
                <a:r>
                  <a:rPr lang="en-VN">
                    <a:noFill/>
                  </a:rPr>
                  <a:t> </a:t>
                </a:r>
              </a:p>
            </p:txBody>
          </p:sp>
        </mc:Fallback>
      </mc:AlternateContent>
      <p:pic>
        <p:nvPicPr>
          <p:cNvPr id="4" name="Picture 3">
            <a:extLst>
              <a:ext uri="{FF2B5EF4-FFF2-40B4-BE49-F238E27FC236}">
                <a16:creationId xmlns:a16="http://schemas.microsoft.com/office/drawing/2014/main" id="{73331DEA-2244-4432-BC8F-04143B751FDF}"/>
              </a:ext>
            </a:extLst>
          </p:cNvPr>
          <p:cNvPicPr>
            <a:picLocks noChangeAspect="1"/>
          </p:cNvPicPr>
          <p:nvPr/>
        </p:nvPicPr>
        <p:blipFill>
          <a:blip r:embed="rId4"/>
          <a:stretch>
            <a:fillRect/>
          </a:stretch>
        </p:blipFill>
        <p:spPr>
          <a:xfrm>
            <a:off x="5257800" y="925830"/>
            <a:ext cx="1676688" cy="367331"/>
          </a:xfrm>
          <a:prstGeom prst="rect">
            <a:avLst/>
          </a:prstGeom>
        </p:spPr>
      </p:pic>
      <p:sp>
        <p:nvSpPr>
          <p:cNvPr id="9" name="TextBox 8">
            <a:extLst>
              <a:ext uri="{FF2B5EF4-FFF2-40B4-BE49-F238E27FC236}">
                <a16:creationId xmlns:a16="http://schemas.microsoft.com/office/drawing/2014/main" id="{F8502D38-ECE0-444D-A37A-D7354837EE6B}"/>
              </a:ext>
            </a:extLst>
          </p:cNvPr>
          <p:cNvSpPr txBox="1"/>
          <p:nvPr/>
        </p:nvSpPr>
        <p:spPr>
          <a:xfrm>
            <a:off x="457200" y="3582769"/>
            <a:ext cx="8382000" cy="369332"/>
          </a:xfrm>
          <a:prstGeom prst="rect">
            <a:avLst/>
          </a:prstGeom>
          <a:noFill/>
        </p:spPr>
        <p:txBody>
          <a:bodyPr wrap="square" rtlCol="0">
            <a:spAutoFit/>
          </a:bodyPr>
          <a:lstStyle/>
          <a:p>
            <a:pPr marL="285750" indent="-285750">
              <a:buFont typeface="Arial" panose="020B0604020202020204" pitchFamily="34" charset="0"/>
              <a:buChar char="•"/>
            </a:pPr>
            <a:r>
              <a:rPr lang="vi-VN" sz="1800" dirty="0">
                <a:latin typeface="Calibri" panose="020F0502020204030204" pitchFamily="34" charset="0"/>
                <a:cs typeface="Calibri" panose="020F0502020204030204" pitchFamily="34" charset="0"/>
              </a:rPr>
              <a:t>Tính trung bình giá trị này để có được tổn thất chung cho toàn bộ tập huấn luyện</a:t>
            </a:r>
          </a:p>
        </p:txBody>
      </p:sp>
      <p:pic>
        <p:nvPicPr>
          <p:cNvPr id="5" name="Picture 4" descr="A picture containing text&#10;&#10;Description automatically generated">
            <a:extLst>
              <a:ext uri="{FF2B5EF4-FFF2-40B4-BE49-F238E27FC236}">
                <a16:creationId xmlns:a16="http://schemas.microsoft.com/office/drawing/2014/main" id="{DA258EFA-458B-764E-A815-E04AF4B7C7CA}"/>
              </a:ext>
            </a:extLst>
          </p:cNvPr>
          <p:cNvPicPr>
            <a:picLocks noChangeAspect="1"/>
          </p:cNvPicPr>
          <p:nvPr/>
        </p:nvPicPr>
        <p:blipFill>
          <a:blip r:embed="rId5"/>
          <a:stretch>
            <a:fillRect/>
          </a:stretch>
        </p:blipFill>
        <p:spPr>
          <a:xfrm>
            <a:off x="5216556" y="2378087"/>
            <a:ext cx="2654300" cy="58353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96DF248-AA2B-EB45-A5F6-97C5F61814B3}"/>
              </a:ext>
            </a:extLst>
          </p:cNvPr>
          <p:cNvPicPr>
            <a:picLocks noChangeAspect="1"/>
          </p:cNvPicPr>
          <p:nvPr/>
        </p:nvPicPr>
        <p:blipFill>
          <a:blip r:embed="rId6"/>
          <a:stretch>
            <a:fillRect/>
          </a:stretch>
        </p:blipFill>
        <p:spPr>
          <a:xfrm>
            <a:off x="4987924" y="3015597"/>
            <a:ext cx="3302000" cy="459219"/>
          </a:xfrm>
          <a:prstGeom prst="rect">
            <a:avLst/>
          </a:prstGeom>
        </p:spPr>
      </p:pic>
      <p:sp>
        <p:nvSpPr>
          <p:cNvPr id="13" name="Right Arrow 12">
            <a:extLst>
              <a:ext uri="{FF2B5EF4-FFF2-40B4-BE49-F238E27FC236}">
                <a16:creationId xmlns:a16="http://schemas.microsoft.com/office/drawing/2014/main" id="{32AEE1B1-0345-8643-B3AB-F7D1E4CF7547}"/>
              </a:ext>
            </a:extLst>
          </p:cNvPr>
          <p:cNvSpPr/>
          <p:nvPr/>
        </p:nvSpPr>
        <p:spPr bwMode="auto">
          <a:xfrm>
            <a:off x="4305300" y="2785987"/>
            <a:ext cx="533400" cy="229610"/>
          </a:xfrm>
          <a:prstGeom prst="rightArrow">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VN" sz="2400" b="0" i="0" u="none" strike="noStrike" cap="none" normalizeH="0" baseline="0">
              <a:ln>
                <a:noFill/>
              </a:ln>
              <a:solidFill>
                <a:schemeClr val="tx1"/>
              </a:solidFill>
              <a:effectLst/>
              <a:latin typeface="Lucida Sans" pitchFamily="-65" charset="0"/>
            </a:endParaRPr>
          </a:p>
        </p:txBody>
      </p:sp>
      <p:pic>
        <p:nvPicPr>
          <p:cNvPr id="15" name="Picture 14" descr="Text&#10;&#10;Description automatically generated">
            <a:extLst>
              <a:ext uri="{FF2B5EF4-FFF2-40B4-BE49-F238E27FC236}">
                <a16:creationId xmlns:a16="http://schemas.microsoft.com/office/drawing/2014/main" id="{8DE84470-A09F-594B-B80D-DD3C1E5CC30B}"/>
              </a:ext>
            </a:extLst>
          </p:cNvPr>
          <p:cNvPicPr>
            <a:picLocks noChangeAspect="1"/>
          </p:cNvPicPr>
          <p:nvPr/>
        </p:nvPicPr>
        <p:blipFill>
          <a:blip r:embed="rId7"/>
          <a:stretch>
            <a:fillRect/>
          </a:stretch>
        </p:blipFill>
        <p:spPr>
          <a:xfrm>
            <a:off x="1323872" y="2461993"/>
            <a:ext cx="2392960" cy="106680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C94D1DB6-DFBA-F14E-BADB-E6CB2890A414}"/>
              </a:ext>
            </a:extLst>
          </p:cNvPr>
          <p:cNvPicPr>
            <a:picLocks noChangeAspect="1"/>
          </p:cNvPicPr>
          <p:nvPr/>
        </p:nvPicPr>
        <p:blipFill>
          <a:blip r:embed="rId8"/>
          <a:stretch>
            <a:fillRect/>
          </a:stretch>
        </p:blipFill>
        <p:spPr>
          <a:xfrm>
            <a:off x="3962400" y="3952101"/>
            <a:ext cx="1593429" cy="1083532"/>
          </a:xfrm>
          <a:prstGeom prst="rect">
            <a:avLst/>
          </a:prstGeom>
        </p:spPr>
      </p:pic>
    </p:spTree>
    <p:extLst>
      <p:ext uri="{BB962C8B-B14F-4D97-AF65-F5344CB8AC3E}">
        <p14:creationId xmlns:p14="http://schemas.microsoft.com/office/powerpoint/2010/main" val="134928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04800" y="73175"/>
            <a:ext cx="8534400" cy="742950"/>
          </a:xfrm>
        </p:spPr>
        <p:txBody>
          <a:bodyPr/>
          <a:lstStyle/>
          <a:p>
            <a:pPr eaLnBrk="1" hangingPunct="1"/>
            <a:r>
              <a:rPr lang="en-US" sz="3600" dirty="0" err="1"/>
              <a:t>Huấn</a:t>
            </a:r>
            <a:r>
              <a:rPr lang="en-US" sz="3600" dirty="0"/>
              <a:t> </a:t>
            </a:r>
            <a:r>
              <a:rPr lang="en-US" sz="3600" dirty="0" err="1"/>
              <a:t>luyện</a:t>
            </a:r>
            <a:r>
              <a:rPr lang="en-US" sz="3600" dirty="0"/>
              <a:t> </a:t>
            </a:r>
            <a:r>
              <a:rPr lang="en-US" sz="3600" dirty="0" err="1"/>
              <a:t>ngôn</a:t>
            </a:r>
            <a:r>
              <a:rPr lang="en-US" sz="3600" dirty="0"/>
              <a:t> </a:t>
            </a:r>
            <a:r>
              <a:rPr lang="en-US" sz="3600" dirty="0" err="1"/>
              <a:t>ngữ</a:t>
            </a:r>
            <a:r>
              <a:rPr lang="en-US" sz="3600" dirty="0"/>
              <a:t> RNN</a:t>
            </a:r>
          </a:p>
        </p:txBody>
      </p:sp>
      <p:pic>
        <p:nvPicPr>
          <p:cNvPr id="4" name="Picture 3" descr="Diagram&#10;&#10;Description automatically generated">
            <a:extLst>
              <a:ext uri="{FF2B5EF4-FFF2-40B4-BE49-F238E27FC236}">
                <a16:creationId xmlns:a16="http://schemas.microsoft.com/office/drawing/2014/main" id="{0B70ADF3-A0DE-5F4A-8084-DC4F798D6FE9}"/>
              </a:ext>
            </a:extLst>
          </p:cNvPr>
          <p:cNvPicPr>
            <a:picLocks noChangeAspect="1"/>
          </p:cNvPicPr>
          <p:nvPr/>
        </p:nvPicPr>
        <p:blipFill>
          <a:blip r:embed="rId3"/>
          <a:stretch>
            <a:fillRect/>
          </a:stretch>
        </p:blipFill>
        <p:spPr>
          <a:xfrm>
            <a:off x="685800" y="1200150"/>
            <a:ext cx="7696200" cy="3696147"/>
          </a:xfrm>
          <a:prstGeom prst="rect">
            <a:avLst/>
          </a:prstGeom>
        </p:spPr>
      </p:pic>
      <p:sp>
        <p:nvSpPr>
          <p:cNvPr id="5" name="TextBox 4">
            <a:extLst>
              <a:ext uri="{FF2B5EF4-FFF2-40B4-BE49-F238E27FC236}">
                <a16:creationId xmlns:a16="http://schemas.microsoft.com/office/drawing/2014/main" id="{8038C398-7307-1445-B390-BD63ED190142}"/>
              </a:ext>
            </a:extLst>
          </p:cNvPr>
          <p:cNvSpPr txBox="1"/>
          <p:nvPr/>
        </p:nvSpPr>
        <p:spPr>
          <a:xfrm>
            <a:off x="7109534" y="863554"/>
            <a:ext cx="1752600" cy="369332"/>
          </a:xfrm>
          <a:prstGeom prst="rect">
            <a:avLst/>
          </a:prstGeom>
          <a:noFill/>
        </p:spPr>
        <p:txBody>
          <a:bodyPr wrap="square" rtlCol="0">
            <a:spAutoFit/>
          </a:bodyPr>
          <a:lstStyle/>
          <a:p>
            <a:r>
              <a:rPr lang="en-VN" sz="1800" dirty="0">
                <a:solidFill>
                  <a:srgbClr val="FF0000"/>
                </a:solidFill>
                <a:latin typeface="+mn-lt"/>
              </a:rPr>
              <a:t>Teacher forcing</a:t>
            </a:r>
          </a:p>
        </p:txBody>
      </p:sp>
    </p:spTree>
    <p:extLst>
      <p:ext uri="{BB962C8B-B14F-4D97-AF65-F5344CB8AC3E}">
        <p14:creationId xmlns:p14="http://schemas.microsoft.com/office/powerpoint/2010/main" val="385010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dirty="0" err="1"/>
              <a:t>Tóm</a:t>
            </a:r>
            <a:r>
              <a:rPr lang="en-US" dirty="0"/>
              <a:t> </a:t>
            </a:r>
            <a:r>
              <a:rPr lang="en-US" dirty="0" err="1"/>
              <a:t>tắt</a:t>
            </a:r>
            <a:endParaRPr lang="en-US" dirty="0"/>
          </a:p>
        </p:txBody>
      </p:sp>
      <p:sp>
        <p:nvSpPr>
          <p:cNvPr id="71683" name="Rectangle 3"/>
          <p:cNvSpPr>
            <a:spLocks noGrp="1" noChangeArrowheads="1"/>
          </p:cNvSpPr>
          <p:nvPr>
            <p:ph idx="1"/>
          </p:nvPr>
        </p:nvSpPr>
        <p:spPr/>
        <p:txBody>
          <a:bodyPr/>
          <a:lstStyle/>
          <a:p>
            <a:r>
              <a:rPr lang="en-US" dirty="0" err="1">
                <a:latin typeface="Calibri" charset="0"/>
              </a:rPr>
              <a:t>Mô</a:t>
            </a:r>
            <a:r>
              <a:rPr lang="en-US" dirty="0">
                <a:latin typeface="Calibri" charset="0"/>
              </a:rPr>
              <a:t> </a:t>
            </a:r>
            <a:r>
              <a:rPr lang="en-US" dirty="0" err="1">
                <a:latin typeface="Calibri" charset="0"/>
              </a:rPr>
              <a:t>hình</a:t>
            </a:r>
            <a:r>
              <a:rPr lang="en-US" dirty="0">
                <a:latin typeface="Calibri" charset="0"/>
              </a:rPr>
              <a:t> </a:t>
            </a:r>
            <a:r>
              <a:rPr lang="en-US" dirty="0" err="1">
                <a:latin typeface="Calibri" charset="0"/>
              </a:rPr>
              <a:t>ngôn</a:t>
            </a:r>
            <a:r>
              <a:rPr lang="en-US" dirty="0">
                <a:latin typeface="Calibri" charset="0"/>
              </a:rPr>
              <a:t> </a:t>
            </a:r>
            <a:r>
              <a:rPr lang="en-US" dirty="0" err="1">
                <a:latin typeface="Calibri" charset="0"/>
              </a:rPr>
              <a:t>ngữ</a:t>
            </a:r>
            <a:r>
              <a:rPr lang="en-US" dirty="0">
                <a:latin typeface="Calibri" charset="0"/>
              </a:rPr>
              <a:t> (ML): </a:t>
            </a:r>
            <a:r>
              <a:rPr lang="en-US" dirty="0" err="1">
                <a:latin typeface="Calibri" charset="0"/>
              </a:rPr>
              <a:t>Một</a:t>
            </a:r>
            <a:r>
              <a:rPr lang="en-US" dirty="0">
                <a:latin typeface="Calibri" charset="0"/>
              </a:rPr>
              <a:t> </a:t>
            </a:r>
            <a:r>
              <a:rPr lang="en-US" dirty="0" err="1">
                <a:latin typeface="Calibri" charset="0"/>
              </a:rPr>
              <a:t>hệ</a:t>
            </a:r>
            <a:r>
              <a:rPr lang="en-US" dirty="0">
                <a:latin typeface="Calibri" charset="0"/>
              </a:rPr>
              <a:t> </a:t>
            </a:r>
            <a:r>
              <a:rPr lang="en-US" dirty="0" err="1">
                <a:latin typeface="Calibri" charset="0"/>
              </a:rPr>
              <a:t>thống</a:t>
            </a:r>
            <a:r>
              <a:rPr lang="en-US" dirty="0">
                <a:latin typeface="Calibri" charset="0"/>
              </a:rPr>
              <a:t> </a:t>
            </a:r>
            <a:r>
              <a:rPr lang="en-US" dirty="0" err="1">
                <a:latin typeface="Calibri" charset="0"/>
              </a:rPr>
              <a:t>dự</a:t>
            </a:r>
            <a:r>
              <a:rPr lang="en-US" dirty="0">
                <a:latin typeface="Calibri" charset="0"/>
              </a:rPr>
              <a:t> </a:t>
            </a:r>
            <a:r>
              <a:rPr lang="en-US" dirty="0" err="1">
                <a:latin typeface="Calibri" charset="0"/>
              </a:rPr>
              <a:t>đoán</a:t>
            </a:r>
            <a:r>
              <a:rPr lang="en-US" dirty="0">
                <a:latin typeface="Calibri" charset="0"/>
              </a:rPr>
              <a:t> </a:t>
            </a:r>
            <a:r>
              <a:rPr lang="en-US" dirty="0" err="1">
                <a:latin typeface="Calibri" charset="0"/>
              </a:rPr>
              <a:t>từ</a:t>
            </a:r>
            <a:r>
              <a:rPr lang="en-US" dirty="0">
                <a:latin typeface="Calibri" charset="0"/>
              </a:rPr>
              <a:t> </a:t>
            </a:r>
            <a:r>
              <a:rPr lang="en-US" dirty="0" err="1">
                <a:latin typeface="Calibri" charset="0"/>
              </a:rPr>
              <a:t>tiếp</a:t>
            </a:r>
            <a:r>
              <a:rPr lang="en-US" dirty="0">
                <a:latin typeface="Calibri" charset="0"/>
              </a:rPr>
              <a:t> </a:t>
            </a:r>
            <a:r>
              <a:rPr lang="en-US" dirty="0" err="1">
                <a:latin typeface="Calibri" charset="0"/>
              </a:rPr>
              <a:t>theo</a:t>
            </a:r>
            <a:endParaRPr lang="en-US" dirty="0">
              <a:latin typeface="Calibri" charset="0"/>
            </a:endParaRPr>
          </a:p>
          <a:p>
            <a:r>
              <a:rPr lang="en-US" dirty="0">
                <a:latin typeface="Calibri" charset="0"/>
              </a:rPr>
              <a:t>Recurrent Neural Network: </a:t>
            </a:r>
            <a:r>
              <a:rPr lang="en-US" dirty="0" err="1">
                <a:latin typeface="Calibri" charset="0"/>
              </a:rPr>
              <a:t>Một</a:t>
            </a:r>
            <a:r>
              <a:rPr lang="en-US" dirty="0">
                <a:latin typeface="Calibri" charset="0"/>
              </a:rPr>
              <a:t> </a:t>
            </a:r>
            <a:r>
              <a:rPr lang="en-US" dirty="0" err="1">
                <a:latin typeface="Calibri" charset="0"/>
              </a:rPr>
              <a:t>họ</a:t>
            </a:r>
            <a:r>
              <a:rPr lang="en-US" dirty="0">
                <a:latin typeface="Calibri" charset="0"/>
              </a:rPr>
              <a:t> </a:t>
            </a:r>
            <a:r>
              <a:rPr lang="en-US" dirty="0" err="1">
                <a:latin typeface="Calibri" charset="0"/>
              </a:rPr>
              <a:t>các</a:t>
            </a:r>
            <a:r>
              <a:rPr lang="en-US" dirty="0">
                <a:latin typeface="Calibri" charset="0"/>
              </a:rPr>
              <a:t> </a:t>
            </a:r>
            <a:r>
              <a:rPr lang="en-US" dirty="0" err="1">
                <a:latin typeface="Calibri" charset="0"/>
              </a:rPr>
              <a:t>mạng</a:t>
            </a:r>
            <a:r>
              <a:rPr lang="en-US" dirty="0">
                <a:latin typeface="Calibri" charset="0"/>
              </a:rPr>
              <a:t> </a:t>
            </a:r>
            <a:r>
              <a:rPr lang="en-US" dirty="0" err="1">
                <a:latin typeface="Calibri" charset="0"/>
              </a:rPr>
              <a:t>thần</a:t>
            </a:r>
            <a:r>
              <a:rPr lang="en-US" dirty="0">
                <a:latin typeface="Calibri" charset="0"/>
              </a:rPr>
              <a:t> </a:t>
            </a:r>
            <a:r>
              <a:rPr lang="en-US" dirty="0" err="1">
                <a:latin typeface="Calibri" charset="0"/>
              </a:rPr>
              <a:t>kinh</a:t>
            </a:r>
            <a:r>
              <a:rPr lang="en-US" dirty="0">
                <a:latin typeface="Calibri" charset="0"/>
              </a:rPr>
              <a:t>:</a:t>
            </a:r>
          </a:p>
          <a:p>
            <a:pPr lvl="1"/>
            <a:r>
              <a:rPr lang="en-US" dirty="0" err="1">
                <a:latin typeface="Calibri" charset="0"/>
              </a:rPr>
              <a:t>Lấy</a:t>
            </a:r>
            <a:r>
              <a:rPr lang="en-US" dirty="0">
                <a:latin typeface="Calibri" charset="0"/>
              </a:rPr>
              <a:t> </a:t>
            </a:r>
            <a:r>
              <a:rPr lang="en-US" dirty="0" err="1">
                <a:latin typeface="Calibri" charset="0"/>
              </a:rPr>
              <a:t>đầu</a:t>
            </a:r>
            <a:r>
              <a:rPr lang="en-US" dirty="0">
                <a:latin typeface="Calibri" charset="0"/>
              </a:rPr>
              <a:t> </a:t>
            </a:r>
            <a:r>
              <a:rPr lang="en-US" dirty="0" err="1">
                <a:latin typeface="Calibri" charset="0"/>
              </a:rPr>
              <a:t>vào</a:t>
            </a:r>
            <a:r>
              <a:rPr lang="en-US" dirty="0">
                <a:latin typeface="Calibri" charset="0"/>
              </a:rPr>
              <a:t> </a:t>
            </a:r>
            <a:r>
              <a:rPr lang="en-US" dirty="0" err="1">
                <a:latin typeface="Calibri" charset="0"/>
              </a:rPr>
              <a:t>tuần</a:t>
            </a:r>
            <a:r>
              <a:rPr lang="en-US" dirty="0">
                <a:latin typeface="Calibri" charset="0"/>
              </a:rPr>
              <a:t> </a:t>
            </a:r>
            <a:r>
              <a:rPr lang="en-US" dirty="0" err="1">
                <a:latin typeface="Calibri" charset="0"/>
              </a:rPr>
              <a:t>tự</a:t>
            </a:r>
            <a:r>
              <a:rPr lang="en-US" dirty="0">
                <a:latin typeface="Calibri" charset="0"/>
              </a:rPr>
              <a:t> </a:t>
            </a:r>
            <a:r>
              <a:rPr lang="en-US" dirty="0" err="1">
                <a:latin typeface="Calibri" charset="0"/>
              </a:rPr>
              <a:t>có</a:t>
            </a:r>
            <a:r>
              <a:rPr lang="en-US" dirty="0">
                <a:latin typeface="Calibri" charset="0"/>
              </a:rPr>
              <a:t> </a:t>
            </a:r>
            <a:r>
              <a:rPr lang="en-US" dirty="0" err="1">
                <a:latin typeface="Calibri" charset="0"/>
              </a:rPr>
              <a:t>độ</a:t>
            </a:r>
            <a:r>
              <a:rPr lang="en-US" dirty="0">
                <a:latin typeface="Calibri" charset="0"/>
              </a:rPr>
              <a:t> </a:t>
            </a:r>
            <a:r>
              <a:rPr lang="en-US" dirty="0" err="1">
                <a:latin typeface="Calibri" charset="0"/>
              </a:rPr>
              <a:t>dài</a:t>
            </a:r>
            <a:r>
              <a:rPr lang="en-US" dirty="0">
                <a:latin typeface="Calibri" charset="0"/>
              </a:rPr>
              <a:t> </a:t>
            </a:r>
            <a:r>
              <a:rPr lang="en-US" dirty="0" err="1">
                <a:latin typeface="Calibri" charset="0"/>
              </a:rPr>
              <a:t>bất</a:t>
            </a:r>
            <a:r>
              <a:rPr lang="en-US" dirty="0">
                <a:latin typeface="Calibri" charset="0"/>
              </a:rPr>
              <a:t> </a:t>
            </a:r>
            <a:r>
              <a:rPr lang="en-US" dirty="0" err="1">
                <a:latin typeface="Calibri" charset="0"/>
              </a:rPr>
              <a:t>kỳ</a:t>
            </a:r>
            <a:endParaRPr lang="en-US" dirty="0">
              <a:latin typeface="Calibri" charset="0"/>
            </a:endParaRPr>
          </a:p>
          <a:p>
            <a:pPr lvl="1"/>
            <a:r>
              <a:rPr lang="vi-VN" dirty="0">
                <a:latin typeface="Calibri" charset="0"/>
              </a:rPr>
              <a:t>Áp dụng các trọng số giống nhau cho mỗi bước</a:t>
            </a:r>
          </a:p>
          <a:p>
            <a:pPr lvl="1"/>
            <a:r>
              <a:rPr lang="vi-VN" dirty="0">
                <a:latin typeface="Calibri" charset="0"/>
              </a:rPr>
              <a:t>Có thể trả về đầu ra một cách tùy chọn ở mõi bước</a:t>
            </a:r>
          </a:p>
          <a:p>
            <a:r>
              <a:rPr lang="en-US" dirty="0">
                <a:latin typeface="Calibri" charset="0"/>
              </a:rPr>
              <a:t>Recurrent Neural Network ≠ </a:t>
            </a:r>
            <a:r>
              <a:rPr lang="en-US" dirty="0" err="1">
                <a:latin typeface="Calibri" charset="0"/>
              </a:rPr>
              <a:t>mô</a:t>
            </a:r>
            <a:r>
              <a:rPr lang="en-US" dirty="0">
                <a:latin typeface="Calibri" charset="0"/>
              </a:rPr>
              <a:t> </a:t>
            </a:r>
            <a:r>
              <a:rPr lang="en-US" dirty="0" err="1">
                <a:latin typeface="Calibri" charset="0"/>
              </a:rPr>
              <a:t>hình</a:t>
            </a:r>
            <a:r>
              <a:rPr lang="en-US" dirty="0">
                <a:latin typeface="Calibri" charset="0"/>
              </a:rPr>
              <a:t> </a:t>
            </a:r>
            <a:r>
              <a:rPr lang="en-US" dirty="0" err="1">
                <a:latin typeface="Calibri" charset="0"/>
              </a:rPr>
              <a:t>ngôn</a:t>
            </a:r>
            <a:r>
              <a:rPr lang="en-US" dirty="0">
                <a:latin typeface="Calibri" charset="0"/>
              </a:rPr>
              <a:t> </a:t>
            </a:r>
            <a:r>
              <a:rPr lang="en-US" dirty="0" err="1">
                <a:latin typeface="Calibri" charset="0"/>
              </a:rPr>
              <a:t>ngữ</a:t>
            </a:r>
            <a:endParaRPr lang="en-US" dirty="0">
              <a:latin typeface="Calibri" charset="0"/>
            </a:endParaRPr>
          </a:p>
          <a:p>
            <a:r>
              <a:rPr lang="en-US" dirty="0" err="1">
                <a:latin typeface="Calibri" charset="0"/>
              </a:rPr>
              <a:t>Đã</a:t>
            </a:r>
            <a:r>
              <a:rPr lang="en-US" dirty="0">
                <a:latin typeface="Calibri" charset="0"/>
              </a:rPr>
              <a:t> </a:t>
            </a:r>
            <a:r>
              <a:rPr lang="en-US" dirty="0" err="1">
                <a:latin typeface="Calibri" charset="0"/>
              </a:rPr>
              <a:t>chứng</a:t>
            </a:r>
            <a:r>
              <a:rPr lang="en-US" dirty="0">
                <a:latin typeface="Calibri" charset="0"/>
              </a:rPr>
              <a:t> </a:t>
            </a:r>
            <a:r>
              <a:rPr lang="en-US" dirty="0" err="1">
                <a:latin typeface="Calibri" charset="0"/>
              </a:rPr>
              <a:t>minh</a:t>
            </a:r>
            <a:r>
              <a:rPr lang="en-US" dirty="0">
                <a:latin typeface="Calibri" charset="0"/>
              </a:rPr>
              <a:t> </a:t>
            </a:r>
            <a:r>
              <a:rPr lang="en-US" dirty="0" err="1">
                <a:latin typeface="Calibri" charset="0"/>
              </a:rPr>
              <a:t>rằng</a:t>
            </a:r>
            <a:r>
              <a:rPr lang="en-US" dirty="0">
                <a:latin typeface="Calibri" charset="0"/>
              </a:rPr>
              <a:t> RNN </a:t>
            </a:r>
            <a:r>
              <a:rPr lang="en-US" dirty="0" err="1">
                <a:latin typeface="Calibri" charset="0"/>
              </a:rPr>
              <a:t>là</a:t>
            </a:r>
            <a:r>
              <a:rPr lang="en-US" dirty="0">
                <a:latin typeface="Calibri" charset="0"/>
              </a:rPr>
              <a:t> </a:t>
            </a:r>
            <a:r>
              <a:rPr lang="en-US" dirty="0" err="1">
                <a:latin typeface="Calibri" charset="0"/>
              </a:rPr>
              <a:t>một</a:t>
            </a:r>
            <a:r>
              <a:rPr lang="en-US" dirty="0">
                <a:latin typeface="Calibri" charset="0"/>
              </a:rPr>
              <a:t> </a:t>
            </a:r>
            <a:r>
              <a:rPr lang="en-US" dirty="0" err="1">
                <a:latin typeface="Calibri" charset="0"/>
              </a:rPr>
              <a:t>cách</a:t>
            </a:r>
            <a:r>
              <a:rPr lang="en-US" dirty="0">
                <a:latin typeface="Calibri" charset="0"/>
              </a:rPr>
              <a:t> </a:t>
            </a:r>
            <a:r>
              <a:rPr lang="en-US" dirty="0" err="1">
                <a:latin typeface="Calibri" charset="0"/>
              </a:rPr>
              <a:t>tuyệt</a:t>
            </a:r>
            <a:r>
              <a:rPr lang="en-US" dirty="0">
                <a:latin typeface="Calibri" charset="0"/>
              </a:rPr>
              <a:t> </a:t>
            </a:r>
            <a:r>
              <a:rPr lang="en-US" dirty="0" err="1">
                <a:latin typeface="Calibri" charset="0"/>
              </a:rPr>
              <a:t>vời</a:t>
            </a:r>
            <a:r>
              <a:rPr lang="en-US" dirty="0">
                <a:latin typeface="Calibri" charset="0"/>
              </a:rPr>
              <a:t> </a:t>
            </a:r>
            <a:r>
              <a:rPr lang="en-US" dirty="0" err="1">
                <a:latin typeface="Calibri" charset="0"/>
              </a:rPr>
              <a:t>để</a:t>
            </a:r>
            <a:r>
              <a:rPr lang="en-US" dirty="0">
                <a:latin typeface="Calibri" charset="0"/>
              </a:rPr>
              <a:t> </a:t>
            </a:r>
            <a:r>
              <a:rPr lang="en-US" dirty="0" err="1">
                <a:latin typeface="Calibri" charset="0"/>
              </a:rPr>
              <a:t>xây</a:t>
            </a:r>
            <a:r>
              <a:rPr lang="en-US" dirty="0">
                <a:latin typeface="Calibri" charset="0"/>
              </a:rPr>
              <a:t> </a:t>
            </a:r>
            <a:r>
              <a:rPr lang="en-US" dirty="0" err="1">
                <a:latin typeface="Calibri" charset="0"/>
              </a:rPr>
              <a:t>dựng</a:t>
            </a:r>
            <a:r>
              <a:rPr lang="en-US" dirty="0">
                <a:latin typeface="Calibri" charset="0"/>
              </a:rPr>
              <a:t> LM.</a:t>
            </a:r>
          </a:p>
          <a:p>
            <a:r>
              <a:rPr lang="vi-VN" dirty="0">
                <a:latin typeface="Calibri" charset="0"/>
              </a:rPr>
              <a:t>Nhưng RNN hữu ích nhiều hơn thế nữa.</a:t>
            </a:r>
            <a:endParaRPr lang="en-US" dirty="0">
              <a:latin typeface="Calibri" charset="0"/>
            </a:endParaRPr>
          </a:p>
          <a:p>
            <a:pPr lvl="1" eaLnBrk="1" hangingPunct="1"/>
            <a:endParaRPr lang="en-US" dirty="0">
              <a:latin typeface="Calibri" charset="0"/>
            </a:endParaRPr>
          </a:p>
        </p:txBody>
      </p:sp>
    </p:spTree>
    <p:extLst>
      <p:ext uri="{BB962C8B-B14F-4D97-AF65-F5344CB8AC3E}">
        <p14:creationId xmlns:p14="http://schemas.microsoft.com/office/powerpoint/2010/main" val="2211141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304800" y="285750"/>
            <a:ext cx="8534400" cy="742950"/>
          </a:xfrm>
        </p:spPr>
        <p:txBody>
          <a:bodyPr/>
          <a:lstStyle/>
          <a:p>
            <a:pPr eaLnBrk="1" hangingPunct="1"/>
            <a:r>
              <a:rPr lang="en-US" dirty="0">
                <a:latin typeface="Calibri" panose="020F0502020204030204" pitchFamily="34" charset="0"/>
                <a:cs typeface="Calibri" panose="020F0502020204030204" pitchFamily="34" charset="0"/>
              </a:rPr>
              <a:t>Autoregressive generation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LM </a:t>
            </a:r>
            <a:r>
              <a:rPr lang="en-US" dirty="0" err="1">
                <a:latin typeface="Calibri" panose="020F0502020204030204" pitchFamily="34" charset="0"/>
                <a:cs typeface="Calibri" panose="020F0502020204030204" pitchFamily="34" charset="0"/>
              </a:rPr>
              <a:t>dựa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trên</a:t>
            </a:r>
            <a:r>
              <a:rPr lang="en-US" dirty="0">
                <a:latin typeface="Calibri" panose="020F0502020204030204" pitchFamily="34" charset="0"/>
                <a:cs typeface="Calibri" panose="020F0502020204030204" pitchFamily="34" charset="0"/>
              </a:rPr>
              <a:t> RNN</a:t>
            </a:r>
          </a:p>
        </p:txBody>
      </p:sp>
      <p:sp>
        <p:nvSpPr>
          <p:cNvPr id="75779" name="Rectangle 3"/>
          <p:cNvSpPr>
            <a:spLocks noGrp="1" noChangeArrowheads="1"/>
          </p:cNvSpPr>
          <p:nvPr>
            <p:ph idx="1"/>
          </p:nvPr>
        </p:nvSpPr>
        <p:spPr>
          <a:xfrm>
            <a:off x="304800" y="1028700"/>
            <a:ext cx="8534400" cy="476250"/>
          </a:xfrm>
        </p:spPr>
        <p:txBody>
          <a:bodyPr/>
          <a:lstStyle/>
          <a:p>
            <a:r>
              <a:rPr lang="en-US" sz="1800" dirty="0" err="1">
                <a:latin typeface="Calibri" charset="0"/>
              </a:rPr>
              <a:t>Ví</a:t>
            </a:r>
            <a:r>
              <a:rPr lang="en-US" sz="1800" dirty="0">
                <a:latin typeface="Calibri" charset="0"/>
              </a:rPr>
              <a:t> </a:t>
            </a:r>
            <a:r>
              <a:rPr lang="en-US" sz="1800" dirty="0" err="1">
                <a:latin typeface="Calibri" charset="0"/>
              </a:rPr>
              <a:t>dụ</a:t>
            </a:r>
            <a:r>
              <a:rPr lang="en-US" sz="1800" dirty="0">
                <a:latin typeface="Calibri" charset="0"/>
              </a:rPr>
              <a:t>:</a:t>
            </a:r>
            <a:r>
              <a:rPr lang="vi-VN" sz="1800" dirty="0">
                <a:latin typeface="Calibri" charset="0"/>
              </a:rPr>
              <a:t> Sử dụng một mô hình ngôn ngữ được đào tạo để tạo ra các câu ngẫu nhiên</a:t>
            </a:r>
            <a:endParaRPr lang="en-US" sz="1800" dirty="0">
              <a:latin typeface="Calibri" charset="0"/>
            </a:endParaRPr>
          </a:p>
          <a:p>
            <a:pPr eaLnBrk="1" hangingPunct="1">
              <a:buFont typeface="Wingdings" charset="2"/>
              <a:buNone/>
            </a:pPr>
            <a:endParaRPr lang="en-US" sz="1800" dirty="0">
              <a:latin typeface="Calibri" charset="0"/>
            </a:endParaRPr>
          </a:p>
        </p:txBody>
      </p:sp>
      <p:pic>
        <p:nvPicPr>
          <p:cNvPr id="4" name="Picture 3" descr="Diagram&#10;&#10;Description automatically generated">
            <a:extLst>
              <a:ext uri="{FF2B5EF4-FFF2-40B4-BE49-F238E27FC236}">
                <a16:creationId xmlns:a16="http://schemas.microsoft.com/office/drawing/2014/main" id="{76F9BB59-B216-1D47-B664-371A5CF19D68}"/>
              </a:ext>
            </a:extLst>
          </p:cNvPr>
          <p:cNvPicPr>
            <a:picLocks noChangeAspect="1"/>
          </p:cNvPicPr>
          <p:nvPr/>
        </p:nvPicPr>
        <p:blipFill>
          <a:blip r:embed="rId3"/>
          <a:stretch>
            <a:fillRect/>
          </a:stretch>
        </p:blipFill>
        <p:spPr>
          <a:xfrm>
            <a:off x="1304581" y="1458475"/>
            <a:ext cx="6534838" cy="3551675"/>
          </a:xfrm>
          <a:prstGeom prst="rect">
            <a:avLst/>
          </a:prstGeom>
        </p:spPr>
      </p:pic>
    </p:spTree>
    <p:extLst>
      <p:ext uri="{BB962C8B-B14F-4D97-AF65-F5344CB8AC3E}">
        <p14:creationId xmlns:p14="http://schemas.microsoft.com/office/powerpoint/2010/main" val="104366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304800" y="285750"/>
            <a:ext cx="8534400" cy="742950"/>
          </a:xfrm>
        </p:spPr>
        <p:txBody>
          <a:bodyPr/>
          <a:lstStyle/>
          <a:p>
            <a:pPr eaLnBrk="1" hangingPunct="1"/>
            <a:r>
              <a:rPr lang="vi-VN" dirty="0">
                <a:latin typeface="Calibri" panose="020F0502020204030204" pitchFamily="34" charset="0"/>
                <a:cs typeface="Calibri" panose="020F0502020204030204" pitchFamily="34" charset="0"/>
              </a:rPr>
              <a:t>RNN có thể được sử dụng để gắn thẻ từ loại</a:t>
            </a:r>
            <a:endParaRPr lang="en-US" dirty="0">
              <a:latin typeface="Calibri" panose="020F0502020204030204" pitchFamily="34" charset="0"/>
              <a:cs typeface="Calibri" panose="020F0502020204030204" pitchFamily="34" charset="0"/>
            </a:endParaRPr>
          </a:p>
        </p:txBody>
      </p:sp>
      <p:sp>
        <p:nvSpPr>
          <p:cNvPr id="75779" name="Rectangle 3"/>
          <p:cNvSpPr>
            <a:spLocks noGrp="1" noChangeArrowheads="1"/>
          </p:cNvSpPr>
          <p:nvPr>
            <p:ph idx="1"/>
          </p:nvPr>
        </p:nvSpPr>
        <p:spPr>
          <a:xfrm>
            <a:off x="304800" y="1028700"/>
            <a:ext cx="8534400" cy="476250"/>
          </a:xfrm>
        </p:spPr>
        <p:txBody>
          <a:bodyPr/>
          <a:lstStyle/>
          <a:p>
            <a:pPr eaLnBrk="1" hangingPunct="1"/>
            <a:r>
              <a:rPr lang="en-US" dirty="0" err="1">
                <a:latin typeface="Calibri" charset="0"/>
              </a:rPr>
              <a:t>Ví</a:t>
            </a:r>
            <a:r>
              <a:rPr lang="en-US" dirty="0">
                <a:latin typeface="Calibri" charset="0"/>
              </a:rPr>
              <a:t> </a:t>
            </a:r>
            <a:r>
              <a:rPr lang="en-US" dirty="0" err="1">
                <a:latin typeface="Calibri" charset="0"/>
              </a:rPr>
              <a:t>dụ</a:t>
            </a:r>
            <a:r>
              <a:rPr lang="en-US" dirty="0">
                <a:latin typeface="Calibri" charset="0"/>
              </a:rPr>
              <a:t>: </a:t>
            </a:r>
            <a:r>
              <a:rPr lang="en-US" dirty="0" err="1">
                <a:latin typeface="Calibri" charset="0"/>
              </a:rPr>
              <a:t>Gán</a:t>
            </a:r>
            <a:r>
              <a:rPr lang="en-US" dirty="0">
                <a:latin typeface="Calibri" charset="0"/>
              </a:rPr>
              <a:t> </a:t>
            </a:r>
            <a:r>
              <a:rPr lang="en-US" dirty="0" err="1">
                <a:latin typeface="Calibri" charset="0"/>
              </a:rPr>
              <a:t>nhãn</a:t>
            </a:r>
            <a:r>
              <a:rPr lang="en-US" dirty="0">
                <a:latin typeface="Calibri" charset="0"/>
              </a:rPr>
              <a:t> </a:t>
            </a:r>
            <a:r>
              <a:rPr lang="en-US" dirty="0" err="1">
                <a:latin typeface="Calibri" charset="0"/>
              </a:rPr>
              <a:t>từ</a:t>
            </a:r>
            <a:r>
              <a:rPr lang="en-US" dirty="0">
                <a:latin typeface="Calibri" charset="0"/>
              </a:rPr>
              <a:t> </a:t>
            </a:r>
            <a:r>
              <a:rPr lang="en-US" dirty="0" err="1">
                <a:latin typeface="Calibri" charset="0"/>
              </a:rPr>
              <a:t>loại</a:t>
            </a:r>
            <a:r>
              <a:rPr lang="en-US" dirty="0">
                <a:latin typeface="Calibri" charset="0"/>
              </a:rPr>
              <a:t> (POS tagging), </a:t>
            </a:r>
            <a:r>
              <a:rPr lang="en-US" dirty="0" err="1">
                <a:latin typeface="Calibri" charset="0"/>
              </a:rPr>
              <a:t>nhận</a:t>
            </a:r>
            <a:r>
              <a:rPr lang="en-US" dirty="0">
                <a:latin typeface="Calibri" charset="0"/>
              </a:rPr>
              <a:t> </a:t>
            </a:r>
            <a:r>
              <a:rPr lang="en-US" dirty="0" err="1">
                <a:latin typeface="Calibri" charset="0"/>
              </a:rPr>
              <a:t>dạng</a:t>
            </a:r>
            <a:r>
              <a:rPr lang="en-US" dirty="0">
                <a:latin typeface="Calibri" charset="0"/>
              </a:rPr>
              <a:t> </a:t>
            </a:r>
            <a:r>
              <a:rPr lang="en-US" dirty="0" err="1">
                <a:latin typeface="Calibri" charset="0"/>
              </a:rPr>
              <a:t>thực</a:t>
            </a:r>
            <a:r>
              <a:rPr lang="en-US" dirty="0">
                <a:latin typeface="Calibri" charset="0"/>
              </a:rPr>
              <a:t> </a:t>
            </a:r>
            <a:r>
              <a:rPr lang="en-US" dirty="0" err="1">
                <a:latin typeface="Calibri" charset="0"/>
              </a:rPr>
              <a:t>thể</a:t>
            </a:r>
            <a:r>
              <a:rPr lang="en-US" dirty="0">
                <a:latin typeface="Calibri" charset="0"/>
              </a:rPr>
              <a:t> </a:t>
            </a:r>
            <a:r>
              <a:rPr lang="en-US" dirty="0" err="1">
                <a:latin typeface="Calibri" charset="0"/>
              </a:rPr>
              <a:t>tên</a:t>
            </a:r>
            <a:endParaRPr lang="en-US" dirty="0">
              <a:latin typeface="Calibri" charset="0"/>
            </a:endParaRPr>
          </a:p>
          <a:p>
            <a:pPr eaLnBrk="1" hangingPunct="1">
              <a:buFont typeface="Wingdings" charset="2"/>
              <a:buNone/>
            </a:pPr>
            <a:endParaRPr lang="en-US" dirty="0">
              <a:latin typeface="Calibri" charset="0"/>
            </a:endParaRPr>
          </a:p>
        </p:txBody>
      </p:sp>
      <p:pic>
        <p:nvPicPr>
          <p:cNvPr id="3" name="Picture 2" descr="Chart&#10;&#10;Description automatically generated with medium confidence">
            <a:extLst>
              <a:ext uri="{FF2B5EF4-FFF2-40B4-BE49-F238E27FC236}">
                <a16:creationId xmlns:a16="http://schemas.microsoft.com/office/drawing/2014/main" id="{2AE58B73-A59F-804F-AF21-3BD1E5C1EC33}"/>
              </a:ext>
            </a:extLst>
          </p:cNvPr>
          <p:cNvPicPr>
            <a:picLocks noChangeAspect="1"/>
          </p:cNvPicPr>
          <p:nvPr/>
        </p:nvPicPr>
        <p:blipFill>
          <a:blip r:embed="rId3"/>
          <a:stretch>
            <a:fillRect/>
          </a:stretch>
        </p:blipFill>
        <p:spPr>
          <a:xfrm>
            <a:off x="1447800" y="1678189"/>
            <a:ext cx="6019800" cy="3179561"/>
          </a:xfrm>
          <a:prstGeom prst="rect">
            <a:avLst/>
          </a:prstGeom>
        </p:spPr>
      </p:pic>
    </p:spTree>
    <p:extLst>
      <p:ext uri="{BB962C8B-B14F-4D97-AF65-F5344CB8AC3E}">
        <p14:creationId xmlns:p14="http://schemas.microsoft.com/office/powerpoint/2010/main" val="2191957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304800" y="285750"/>
            <a:ext cx="8534400" cy="742950"/>
          </a:xfrm>
        </p:spPr>
        <p:txBody>
          <a:bodyPr/>
          <a:lstStyle/>
          <a:p>
            <a:pPr eaLnBrk="1" hangingPunct="1"/>
            <a:r>
              <a:rPr lang="vi-VN" dirty="0">
                <a:latin typeface="Calibri" panose="020F0502020204030204" pitchFamily="34" charset="0"/>
                <a:cs typeface="Calibri" panose="020F0502020204030204" pitchFamily="34" charset="0"/>
              </a:rPr>
              <a:t>RNN có thể được sử dụng để phân loại câu</a:t>
            </a:r>
            <a:endParaRPr lang="en-US" dirty="0">
              <a:latin typeface="Calibri" panose="020F0502020204030204" pitchFamily="34" charset="0"/>
              <a:cs typeface="Calibri" panose="020F0502020204030204" pitchFamily="34" charset="0"/>
            </a:endParaRPr>
          </a:p>
        </p:txBody>
      </p:sp>
      <p:sp>
        <p:nvSpPr>
          <p:cNvPr id="75779" name="Rectangle 3"/>
          <p:cNvSpPr>
            <a:spLocks noGrp="1" noChangeArrowheads="1"/>
          </p:cNvSpPr>
          <p:nvPr>
            <p:ph idx="1"/>
          </p:nvPr>
        </p:nvSpPr>
        <p:spPr>
          <a:xfrm>
            <a:off x="304800" y="1028700"/>
            <a:ext cx="8534400" cy="476250"/>
          </a:xfrm>
        </p:spPr>
        <p:txBody>
          <a:bodyPr/>
          <a:lstStyle/>
          <a:p>
            <a:pPr eaLnBrk="1" hangingPunct="1"/>
            <a:r>
              <a:rPr lang="en-US" dirty="0" err="1">
                <a:latin typeface="Calibri" charset="0"/>
              </a:rPr>
              <a:t>Ví</a:t>
            </a:r>
            <a:r>
              <a:rPr lang="en-US" dirty="0">
                <a:latin typeface="Calibri" charset="0"/>
              </a:rPr>
              <a:t> </a:t>
            </a:r>
            <a:r>
              <a:rPr lang="en-US" dirty="0" err="1">
                <a:latin typeface="Calibri" charset="0"/>
              </a:rPr>
              <a:t>dụ</a:t>
            </a:r>
            <a:r>
              <a:rPr lang="en-US" dirty="0">
                <a:latin typeface="Calibri" charset="0"/>
              </a:rPr>
              <a:t>: </a:t>
            </a:r>
            <a:r>
              <a:rPr lang="en-US" dirty="0" err="1">
                <a:latin typeface="Calibri" charset="0"/>
              </a:rPr>
              <a:t>Phân</a:t>
            </a:r>
            <a:r>
              <a:rPr lang="en-US" dirty="0">
                <a:latin typeface="Calibri" charset="0"/>
              </a:rPr>
              <a:t> </a:t>
            </a:r>
            <a:r>
              <a:rPr lang="en-US" dirty="0" err="1">
                <a:latin typeface="Calibri" charset="0"/>
              </a:rPr>
              <a:t>loại</a:t>
            </a:r>
            <a:r>
              <a:rPr lang="en-US" dirty="0">
                <a:latin typeface="Calibri" charset="0"/>
              </a:rPr>
              <a:t> </a:t>
            </a:r>
            <a:r>
              <a:rPr lang="en-US" dirty="0" err="1">
                <a:latin typeface="Calibri" charset="0"/>
              </a:rPr>
              <a:t>cảm</a:t>
            </a:r>
            <a:r>
              <a:rPr lang="en-US" dirty="0">
                <a:latin typeface="Calibri" charset="0"/>
              </a:rPr>
              <a:t> </a:t>
            </a:r>
            <a:r>
              <a:rPr lang="en-US" dirty="0" err="1">
                <a:latin typeface="Calibri" charset="0"/>
              </a:rPr>
              <a:t>xúc</a:t>
            </a:r>
            <a:r>
              <a:rPr lang="en-US" dirty="0">
                <a:latin typeface="Calibri" charset="0"/>
              </a:rPr>
              <a:t>, </a:t>
            </a:r>
            <a:r>
              <a:rPr lang="en-US" dirty="0" err="1">
                <a:latin typeface="Calibri" charset="0"/>
              </a:rPr>
              <a:t>phân</a:t>
            </a:r>
            <a:r>
              <a:rPr lang="en-US" dirty="0">
                <a:latin typeface="Calibri" charset="0"/>
              </a:rPr>
              <a:t> </a:t>
            </a:r>
            <a:r>
              <a:rPr lang="en-US" dirty="0" err="1">
                <a:latin typeface="Calibri" charset="0"/>
              </a:rPr>
              <a:t>loại</a:t>
            </a:r>
            <a:r>
              <a:rPr lang="en-US" dirty="0">
                <a:latin typeface="Calibri" charset="0"/>
              </a:rPr>
              <a:t> </a:t>
            </a:r>
            <a:r>
              <a:rPr lang="en-US" dirty="0" err="1">
                <a:latin typeface="Calibri" charset="0"/>
              </a:rPr>
              <a:t>chủ</a:t>
            </a:r>
            <a:r>
              <a:rPr lang="en-US" dirty="0">
                <a:latin typeface="Calibri" charset="0"/>
              </a:rPr>
              <a:t> </a:t>
            </a:r>
            <a:r>
              <a:rPr lang="en-US" dirty="0" err="1">
                <a:latin typeface="Calibri" charset="0"/>
              </a:rPr>
              <a:t>đề</a:t>
            </a:r>
            <a:r>
              <a:rPr lang="en-US" dirty="0">
                <a:latin typeface="Calibri" charset="0"/>
              </a:rPr>
              <a:t>, </a:t>
            </a:r>
            <a:r>
              <a:rPr lang="en-US" dirty="0" err="1">
                <a:latin typeface="Calibri" charset="0"/>
              </a:rPr>
              <a:t>phát</a:t>
            </a:r>
            <a:r>
              <a:rPr lang="en-US" dirty="0">
                <a:latin typeface="Calibri" charset="0"/>
              </a:rPr>
              <a:t> </a:t>
            </a:r>
            <a:r>
              <a:rPr lang="en-US" dirty="0" err="1">
                <a:latin typeface="Calibri" charset="0"/>
              </a:rPr>
              <a:t>hiện</a:t>
            </a:r>
            <a:r>
              <a:rPr lang="en-US" dirty="0">
                <a:latin typeface="Calibri" charset="0"/>
              </a:rPr>
              <a:t> </a:t>
            </a:r>
            <a:r>
              <a:rPr lang="en-US" dirty="0" err="1">
                <a:latin typeface="Calibri" charset="0"/>
              </a:rPr>
              <a:t>thư</a:t>
            </a:r>
            <a:r>
              <a:rPr lang="en-US" dirty="0">
                <a:latin typeface="Calibri" charset="0"/>
              </a:rPr>
              <a:t> spam…</a:t>
            </a: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4" name="Picture 3" descr="Chart, box and whisker chart&#10;&#10;Description automatically generated">
            <a:extLst>
              <a:ext uri="{FF2B5EF4-FFF2-40B4-BE49-F238E27FC236}">
                <a16:creationId xmlns:a16="http://schemas.microsoft.com/office/drawing/2014/main" id="{51C35BC2-AB89-3C4B-8B3A-C746D8C3B7D9}"/>
              </a:ext>
            </a:extLst>
          </p:cNvPr>
          <p:cNvPicPr>
            <a:picLocks noChangeAspect="1"/>
          </p:cNvPicPr>
          <p:nvPr/>
        </p:nvPicPr>
        <p:blipFill>
          <a:blip r:embed="rId3"/>
          <a:stretch>
            <a:fillRect/>
          </a:stretch>
        </p:blipFill>
        <p:spPr>
          <a:xfrm>
            <a:off x="951003" y="1504950"/>
            <a:ext cx="7241993" cy="3306912"/>
          </a:xfrm>
          <a:prstGeom prst="rect">
            <a:avLst/>
          </a:prstGeom>
        </p:spPr>
      </p:pic>
    </p:spTree>
    <p:extLst>
      <p:ext uri="{BB962C8B-B14F-4D97-AF65-F5344CB8AC3E}">
        <p14:creationId xmlns:p14="http://schemas.microsoft.com/office/powerpoint/2010/main" val="2911689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2"/>
              </a:buClr>
              <a:buFont typeface="Wingdings" charset="2"/>
              <a:buBlip>
                <a:blip r:embed="rId3"/>
              </a:buBlip>
            </a:pPr>
            <a:endParaRPr lang="en-US" sz="2400">
              <a:solidFill>
                <a:srgbClr val="5400A8"/>
              </a:solidFill>
              <a:latin typeface="Tahoma" charset="0"/>
            </a:endParaRPr>
          </a:p>
          <a:p>
            <a:pPr marL="342900" indent="-342900">
              <a:spcBef>
                <a:spcPct val="20000"/>
              </a:spcBef>
              <a:buClr>
                <a:schemeClr val="tx2"/>
              </a:buClr>
              <a:buFont typeface="Wingdings" charset="2"/>
              <a:buBlip>
                <a:blip r:embed="rId3"/>
              </a:buBlip>
            </a:pPr>
            <a:endParaRPr lang="en-US" sz="2400">
              <a:solidFill>
                <a:srgbClr val="5400A8"/>
              </a:solidFill>
              <a:latin typeface="Tahoma" charset="0"/>
            </a:endParaRPr>
          </a:p>
          <a:p>
            <a:pPr marL="342900" indent="-342900">
              <a:spcBef>
                <a:spcPct val="20000"/>
              </a:spcBef>
              <a:buClr>
                <a:schemeClr val="tx2"/>
              </a:buClr>
              <a:buFont typeface="Wingdings" charset="2"/>
              <a:buBlip>
                <a:blip r:embed="rId3"/>
              </a:buBlip>
            </a:pPr>
            <a:endParaRPr lang="en-US" sz="2400">
              <a:solidFill>
                <a:srgbClr val="5400A8"/>
              </a:solidFill>
              <a:latin typeface="Tahoma" charset="0"/>
            </a:endParaRPr>
          </a:p>
          <a:p>
            <a:pPr marL="342900" indent="-342900">
              <a:spcBef>
                <a:spcPct val="20000"/>
              </a:spcBef>
              <a:buClr>
                <a:schemeClr val="tx2"/>
              </a:buClr>
              <a:buFont typeface="Wingdings" charset="2"/>
              <a:buBlip>
                <a:blip r:embed="rId3"/>
              </a:buBlip>
            </a:pPr>
            <a:endParaRPr lang="en-US" sz="2400">
              <a:solidFill>
                <a:srgbClr val="5400A8"/>
              </a:solidFill>
              <a:latin typeface="Tahoma" charset="0"/>
            </a:endParaRPr>
          </a:p>
        </p:txBody>
      </p:sp>
      <p:sp>
        <p:nvSpPr>
          <p:cNvPr id="77829" name="Rectangle 4"/>
          <p:cNvSpPr>
            <a:spLocks noGrp="1" noChangeArrowheads="1"/>
          </p:cNvSpPr>
          <p:nvPr>
            <p:ph type="title"/>
          </p:nvPr>
        </p:nvSpPr>
        <p:spPr>
          <a:xfrm>
            <a:off x="228600" y="133350"/>
            <a:ext cx="8610600" cy="742950"/>
          </a:xfrm>
        </p:spPr>
        <p:txBody>
          <a:bodyPr/>
          <a:lstStyle/>
          <a:p>
            <a:pPr eaLnBrk="1" hangingPunct="1"/>
            <a:r>
              <a:rPr lang="en-US" dirty="0"/>
              <a:t>RNN </a:t>
            </a:r>
            <a:r>
              <a:rPr lang="en-US" dirty="0" err="1"/>
              <a:t>xếp</a:t>
            </a:r>
            <a:r>
              <a:rPr lang="en-US" dirty="0"/>
              <a:t> </a:t>
            </a:r>
            <a:r>
              <a:rPr lang="en-US" dirty="0" err="1"/>
              <a:t>chồng</a:t>
            </a:r>
            <a:endParaRPr lang="en-US" dirty="0"/>
          </a:p>
        </p:txBody>
      </p:sp>
      <p:sp>
        <p:nvSpPr>
          <p:cNvPr id="10" name="Rectangle 3">
            <a:extLst>
              <a:ext uri="{FF2B5EF4-FFF2-40B4-BE49-F238E27FC236}">
                <a16:creationId xmlns:a16="http://schemas.microsoft.com/office/drawing/2014/main" id="{6ACB8279-FB6A-4238-B26F-807770A593E0}"/>
              </a:ext>
            </a:extLst>
          </p:cNvPr>
          <p:cNvSpPr txBox="1">
            <a:spLocks noChangeArrowheads="1"/>
          </p:cNvSpPr>
          <p:nvPr/>
        </p:nvSpPr>
        <p:spPr>
          <a:xfrm>
            <a:off x="220980" y="1114425"/>
            <a:ext cx="2819400" cy="742949"/>
          </a:xfrm>
          <a:prstGeom prst="rect">
            <a:avLst/>
          </a:prstGeom>
        </p:spPr>
        <p:txBody>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vi-VN" kern="0" dirty="0">
                <a:latin typeface="Calibri" charset="0"/>
              </a:rPr>
              <a:t>Đầu ra của mức thấp hơn đóng vai trò là đầu vào cho mức cao hơn.</a:t>
            </a:r>
          </a:p>
          <a:p>
            <a:endParaRPr lang="vi-VN" kern="0" dirty="0">
              <a:latin typeface="Calibri" charset="0"/>
            </a:endParaRPr>
          </a:p>
          <a:p>
            <a:r>
              <a:rPr lang="en-US" kern="0" dirty="0" err="1">
                <a:latin typeface="Calibri" charset="0"/>
              </a:rPr>
              <a:t>Đầu</a:t>
            </a:r>
            <a:r>
              <a:rPr lang="en-US" kern="0" dirty="0">
                <a:latin typeface="Calibri" charset="0"/>
              </a:rPr>
              <a:t> ra </a:t>
            </a:r>
            <a:r>
              <a:rPr lang="en-US" kern="0" dirty="0" err="1">
                <a:latin typeface="Calibri" charset="0"/>
              </a:rPr>
              <a:t>của</a:t>
            </a:r>
            <a:r>
              <a:rPr lang="en-US" kern="0" dirty="0">
                <a:latin typeface="Calibri" charset="0"/>
              </a:rPr>
              <a:t> </a:t>
            </a:r>
            <a:r>
              <a:rPr lang="en-US" kern="0" dirty="0" err="1">
                <a:latin typeface="Calibri" charset="0"/>
              </a:rPr>
              <a:t>mạng</a:t>
            </a:r>
            <a:r>
              <a:rPr lang="en-US" kern="0" dirty="0">
                <a:latin typeface="Calibri" charset="0"/>
              </a:rPr>
              <a:t> </a:t>
            </a:r>
            <a:r>
              <a:rPr lang="en-US" kern="0" dirty="0" err="1">
                <a:latin typeface="Calibri" charset="0"/>
              </a:rPr>
              <a:t>cuối</a:t>
            </a:r>
            <a:r>
              <a:rPr lang="en-US" kern="0" dirty="0">
                <a:latin typeface="Calibri" charset="0"/>
              </a:rPr>
              <a:t> </a:t>
            </a:r>
            <a:r>
              <a:rPr lang="en-US" kern="0" dirty="0" err="1">
                <a:latin typeface="Calibri" charset="0"/>
              </a:rPr>
              <a:t>cùng</a:t>
            </a:r>
            <a:r>
              <a:rPr lang="en-US" kern="0" dirty="0">
                <a:latin typeface="Calibri" charset="0"/>
              </a:rPr>
              <a:t> </a:t>
            </a:r>
            <a:r>
              <a:rPr lang="en-US" kern="0" dirty="0" err="1">
                <a:latin typeface="Calibri" charset="0"/>
              </a:rPr>
              <a:t>đóng</a:t>
            </a:r>
            <a:r>
              <a:rPr lang="en-US" kern="0" dirty="0">
                <a:latin typeface="Calibri" charset="0"/>
              </a:rPr>
              <a:t> </a:t>
            </a:r>
            <a:r>
              <a:rPr lang="en-US" kern="0" dirty="0" err="1">
                <a:latin typeface="Calibri" charset="0"/>
              </a:rPr>
              <a:t>vai</a:t>
            </a:r>
            <a:r>
              <a:rPr lang="en-US" kern="0" dirty="0">
                <a:latin typeface="Calibri" charset="0"/>
              </a:rPr>
              <a:t> </a:t>
            </a:r>
            <a:r>
              <a:rPr lang="en-US" kern="0" dirty="0" err="1">
                <a:latin typeface="Calibri" charset="0"/>
              </a:rPr>
              <a:t>trò</a:t>
            </a:r>
            <a:r>
              <a:rPr lang="en-US" kern="0" dirty="0">
                <a:latin typeface="Calibri" charset="0"/>
              </a:rPr>
              <a:t> </a:t>
            </a:r>
            <a:r>
              <a:rPr lang="en-US" kern="0" dirty="0" err="1">
                <a:latin typeface="Calibri" charset="0"/>
              </a:rPr>
              <a:t>là</a:t>
            </a:r>
            <a:r>
              <a:rPr lang="en-US" kern="0" dirty="0">
                <a:latin typeface="Calibri" charset="0"/>
              </a:rPr>
              <a:t> </a:t>
            </a:r>
            <a:r>
              <a:rPr lang="en-US" kern="0" dirty="0" err="1">
                <a:latin typeface="Calibri" charset="0"/>
              </a:rPr>
              <a:t>đầu</a:t>
            </a:r>
            <a:r>
              <a:rPr lang="en-US" kern="0" dirty="0">
                <a:latin typeface="Calibri" charset="0"/>
              </a:rPr>
              <a:t> ra </a:t>
            </a:r>
            <a:r>
              <a:rPr lang="en-US" kern="0" dirty="0" err="1">
                <a:latin typeface="Calibri" charset="0"/>
              </a:rPr>
              <a:t>cuối</a:t>
            </a:r>
            <a:r>
              <a:rPr lang="en-US" kern="0" dirty="0">
                <a:latin typeface="Calibri" charset="0"/>
              </a:rPr>
              <a:t> </a:t>
            </a:r>
            <a:r>
              <a:rPr lang="en-US" kern="0" dirty="0" err="1">
                <a:latin typeface="Calibri" charset="0"/>
              </a:rPr>
              <a:t>cùng</a:t>
            </a:r>
            <a:r>
              <a:rPr lang="en-US" kern="0" dirty="0">
                <a:latin typeface="Calibri" charset="0"/>
              </a:rPr>
              <a:t>.</a:t>
            </a:r>
          </a:p>
          <a:p>
            <a:pPr lvl="1"/>
            <a:endParaRPr lang="en-US" sz="3600" kern="0" dirty="0">
              <a:solidFill>
                <a:srgbClr val="A50021"/>
              </a:solidFill>
              <a:latin typeface="Calibri" charset="0"/>
            </a:endParaRPr>
          </a:p>
          <a:p>
            <a:endParaRPr lang="en-US" kern="0" dirty="0">
              <a:latin typeface="Calibri" charset="0"/>
            </a:endParaRPr>
          </a:p>
          <a:p>
            <a:pPr>
              <a:buFont typeface="Wingdings" charset="2"/>
              <a:buNone/>
            </a:pPr>
            <a:endParaRPr lang="en-US" kern="0" dirty="0">
              <a:latin typeface="Calibri" charset="0"/>
            </a:endParaRPr>
          </a:p>
        </p:txBody>
      </p:sp>
      <p:pic>
        <p:nvPicPr>
          <p:cNvPr id="6" name="Picture 5" descr="Chart, box and whisker chart&#10;&#10;Description automatically generated with medium confidence">
            <a:extLst>
              <a:ext uri="{FF2B5EF4-FFF2-40B4-BE49-F238E27FC236}">
                <a16:creationId xmlns:a16="http://schemas.microsoft.com/office/drawing/2014/main" id="{5BFFED80-A72C-1B43-9AB7-D6F08910219F}"/>
              </a:ext>
            </a:extLst>
          </p:cNvPr>
          <p:cNvPicPr>
            <a:picLocks noChangeAspect="1"/>
          </p:cNvPicPr>
          <p:nvPr/>
        </p:nvPicPr>
        <p:blipFill>
          <a:blip r:embed="rId4"/>
          <a:stretch>
            <a:fillRect/>
          </a:stretch>
        </p:blipFill>
        <p:spPr>
          <a:xfrm>
            <a:off x="2926319" y="1247775"/>
            <a:ext cx="6026438" cy="2946487"/>
          </a:xfrm>
          <a:prstGeom prst="rect">
            <a:avLst/>
          </a:prstGeom>
        </p:spPr>
      </p:pic>
    </p:spTree>
    <p:extLst>
      <p:ext uri="{BB962C8B-B14F-4D97-AF65-F5344CB8AC3E}">
        <p14:creationId xmlns:p14="http://schemas.microsoft.com/office/powerpoint/2010/main" val="64500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pPr eaLnBrk="1" hangingPunct="1"/>
            <a:r>
              <a:rPr lang="en-US" dirty="0"/>
              <a:t>RNN </a:t>
            </a:r>
            <a:r>
              <a:rPr lang="en-US" dirty="0" err="1"/>
              <a:t>hai</a:t>
            </a:r>
            <a:r>
              <a:rPr lang="en-US" dirty="0"/>
              <a:t> </a:t>
            </a:r>
            <a:r>
              <a:rPr lang="en-US" dirty="0" err="1"/>
              <a:t>chiều</a:t>
            </a:r>
            <a:r>
              <a:rPr lang="en-US" dirty="0"/>
              <a:t> (Bidirectional RNNs)</a:t>
            </a:r>
          </a:p>
        </p:txBody>
      </p:sp>
      <p:sp>
        <p:nvSpPr>
          <p:cNvPr id="8" name="Rectangle 3">
            <a:extLst>
              <a:ext uri="{FF2B5EF4-FFF2-40B4-BE49-F238E27FC236}">
                <a16:creationId xmlns:a16="http://schemas.microsoft.com/office/drawing/2014/main" id="{8B96155B-AC68-483C-AD18-406E22A0FAF5}"/>
              </a:ext>
            </a:extLst>
          </p:cNvPr>
          <p:cNvSpPr txBox="1">
            <a:spLocks noChangeArrowheads="1"/>
          </p:cNvSpPr>
          <p:nvPr/>
        </p:nvSpPr>
        <p:spPr>
          <a:xfrm>
            <a:off x="274320" y="1314450"/>
            <a:ext cx="8957310" cy="542925"/>
          </a:xfrm>
          <a:prstGeom prst="rect">
            <a:avLst/>
          </a:prstGeom>
        </p:spPr>
        <p:txBody>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vi-VN" kern="0" dirty="0">
                <a:latin typeface="Calibri" charset="0"/>
              </a:rPr>
              <a:t>Bối cảnh của mạng bên trái của thời điểm hiện tại t. (forward network)</a:t>
            </a:r>
            <a:endParaRPr lang="en-US" sz="3600" kern="0" dirty="0">
              <a:solidFill>
                <a:srgbClr val="A50021"/>
              </a:solidFill>
              <a:latin typeface="Calibri" charset="0"/>
            </a:endParaRPr>
          </a:p>
          <a:p>
            <a:endParaRPr lang="en-US" kern="0" dirty="0">
              <a:latin typeface="Calibri" charset="0"/>
            </a:endParaRPr>
          </a:p>
          <a:p>
            <a:pPr>
              <a:buFont typeface="Wingdings" charset="2"/>
              <a:buNone/>
            </a:pPr>
            <a:endParaRPr lang="en-US" kern="0" dirty="0">
              <a:latin typeface="Calibri" charset="0"/>
            </a:endParaRPr>
          </a:p>
        </p:txBody>
      </p:sp>
      <p:pic>
        <p:nvPicPr>
          <p:cNvPr id="4" name="Picture 3">
            <a:extLst>
              <a:ext uri="{FF2B5EF4-FFF2-40B4-BE49-F238E27FC236}">
                <a16:creationId xmlns:a16="http://schemas.microsoft.com/office/drawing/2014/main" id="{862DE2DF-E2F6-4D35-9D9F-B0A07223CC1D}"/>
              </a:ext>
            </a:extLst>
          </p:cNvPr>
          <p:cNvPicPr>
            <a:picLocks noChangeAspect="1"/>
          </p:cNvPicPr>
          <p:nvPr/>
        </p:nvPicPr>
        <p:blipFill>
          <a:blip r:embed="rId3"/>
          <a:stretch>
            <a:fillRect/>
          </a:stretch>
        </p:blipFill>
        <p:spPr>
          <a:xfrm>
            <a:off x="2590800" y="1823308"/>
            <a:ext cx="2971800" cy="599715"/>
          </a:xfrm>
          <a:prstGeom prst="rect">
            <a:avLst/>
          </a:prstGeom>
        </p:spPr>
      </p:pic>
      <p:sp>
        <p:nvSpPr>
          <p:cNvPr id="11" name="Rectangle 3">
            <a:extLst>
              <a:ext uri="{FF2B5EF4-FFF2-40B4-BE49-F238E27FC236}">
                <a16:creationId xmlns:a16="http://schemas.microsoft.com/office/drawing/2014/main" id="{5F7A027F-5905-42CE-B73C-48BD453A4CF5}"/>
              </a:ext>
            </a:extLst>
          </p:cNvPr>
          <p:cNvSpPr txBox="1">
            <a:spLocks noChangeArrowheads="1"/>
          </p:cNvSpPr>
          <p:nvPr/>
        </p:nvSpPr>
        <p:spPr>
          <a:xfrm>
            <a:off x="304800" y="2558415"/>
            <a:ext cx="8957310" cy="542925"/>
          </a:xfrm>
          <a:prstGeom prst="rect">
            <a:avLst/>
          </a:prstGeom>
        </p:spPr>
        <p:txBody>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vi-VN" kern="0" dirty="0">
                <a:latin typeface="Calibri" charset="0"/>
              </a:rPr>
              <a:t>Bối cảnh của mạng bên phải của thời điểm hiện tại t. (backward network)  </a:t>
            </a:r>
            <a:endParaRPr lang="en-US" sz="3600" kern="0" dirty="0">
              <a:solidFill>
                <a:srgbClr val="A50021"/>
              </a:solidFill>
              <a:latin typeface="Calibri" charset="0"/>
            </a:endParaRPr>
          </a:p>
          <a:p>
            <a:pPr marL="0" indent="0">
              <a:buNone/>
            </a:pPr>
            <a:endParaRPr lang="en-US" kern="0" dirty="0">
              <a:latin typeface="Calibri" charset="0"/>
            </a:endParaRPr>
          </a:p>
          <a:p>
            <a:pPr>
              <a:buFont typeface="Wingdings" charset="2"/>
              <a:buNone/>
            </a:pPr>
            <a:endParaRPr lang="en-US" kern="0" dirty="0">
              <a:latin typeface="Calibri" charset="0"/>
            </a:endParaRPr>
          </a:p>
        </p:txBody>
      </p:sp>
      <p:pic>
        <p:nvPicPr>
          <p:cNvPr id="12" name="Picture 11">
            <a:extLst>
              <a:ext uri="{FF2B5EF4-FFF2-40B4-BE49-F238E27FC236}">
                <a16:creationId xmlns:a16="http://schemas.microsoft.com/office/drawing/2014/main" id="{48E5C2E1-6DFA-4D9F-9D90-E7BC96978065}"/>
              </a:ext>
            </a:extLst>
          </p:cNvPr>
          <p:cNvPicPr>
            <a:picLocks noChangeAspect="1"/>
          </p:cNvPicPr>
          <p:nvPr/>
        </p:nvPicPr>
        <p:blipFill>
          <a:blip r:embed="rId4"/>
          <a:stretch>
            <a:fillRect/>
          </a:stretch>
        </p:blipFill>
        <p:spPr>
          <a:xfrm>
            <a:off x="2590800" y="3074670"/>
            <a:ext cx="3262313" cy="465068"/>
          </a:xfrm>
          <a:prstGeom prst="rect">
            <a:avLst/>
          </a:prstGeom>
        </p:spPr>
      </p:pic>
      <p:sp>
        <p:nvSpPr>
          <p:cNvPr id="15" name="Rectangle 3">
            <a:extLst>
              <a:ext uri="{FF2B5EF4-FFF2-40B4-BE49-F238E27FC236}">
                <a16:creationId xmlns:a16="http://schemas.microsoft.com/office/drawing/2014/main" id="{E8E6F64C-17CD-4388-BC9D-96FBEA40AE03}"/>
              </a:ext>
            </a:extLst>
          </p:cNvPr>
          <p:cNvSpPr txBox="1">
            <a:spLocks noChangeArrowheads="1"/>
          </p:cNvSpPr>
          <p:nvPr/>
        </p:nvSpPr>
        <p:spPr>
          <a:xfrm>
            <a:off x="274320" y="3617595"/>
            <a:ext cx="8957310" cy="542925"/>
          </a:xfrm>
          <a:prstGeom prst="rect">
            <a:avLst/>
          </a:prstGeom>
        </p:spPr>
        <p:txBody>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endParaRPr lang="en-US" sz="3600" kern="0" dirty="0">
              <a:solidFill>
                <a:srgbClr val="A50021"/>
              </a:solidFill>
              <a:latin typeface="Calibri" charset="0"/>
            </a:endParaRPr>
          </a:p>
          <a:p>
            <a:endParaRPr lang="en-US" kern="0" dirty="0">
              <a:latin typeface="Calibri" charset="0"/>
            </a:endParaRPr>
          </a:p>
          <a:p>
            <a:pPr>
              <a:buFont typeface="Wingdings" charset="2"/>
              <a:buNone/>
            </a:pPr>
            <a:endParaRPr lang="en-US" kern="0" dirty="0">
              <a:latin typeface="Calibri" charset="0"/>
            </a:endParaRPr>
          </a:p>
        </p:txBody>
      </p:sp>
      <p:sp>
        <p:nvSpPr>
          <p:cNvPr id="16" name="Rectangle 3">
            <a:extLst>
              <a:ext uri="{FF2B5EF4-FFF2-40B4-BE49-F238E27FC236}">
                <a16:creationId xmlns:a16="http://schemas.microsoft.com/office/drawing/2014/main" id="{36C85713-F1A7-4A2A-A17D-C3F353301E8A}"/>
              </a:ext>
            </a:extLst>
          </p:cNvPr>
          <p:cNvSpPr txBox="1">
            <a:spLocks noChangeArrowheads="1"/>
          </p:cNvSpPr>
          <p:nvPr/>
        </p:nvSpPr>
        <p:spPr>
          <a:xfrm>
            <a:off x="304800" y="3640318"/>
            <a:ext cx="8957310" cy="542925"/>
          </a:xfrm>
          <a:prstGeom prst="rect">
            <a:avLst/>
          </a:prstGeom>
        </p:spPr>
        <p:txBody>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vi-VN" kern="0" dirty="0">
                <a:latin typeface="Calibri" charset="0"/>
              </a:rPr>
              <a:t>Bi-RNN kết hợp hai RNN độc lập ở trên</a:t>
            </a:r>
            <a:endParaRPr lang="en-US" sz="3600" kern="0" dirty="0">
              <a:solidFill>
                <a:srgbClr val="A50021"/>
              </a:solidFill>
              <a:latin typeface="Calibri" charset="0"/>
            </a:endParaRPr>
          </a:p>
          <a:p>
            <a:pPr marL="0" indent="0">
              <a:buNone/>
            </a:pPr>
            <a:endParaRPr lang="en-US" kern="0" dirty="0">
              <a:latin typeface="Calibri" charset="0"/>
            </a:endParaRPr>
          </a:p>
          <a:p>
            <a:pPr>
              <a:buFont typeface="Wingdings" charset="2"/>
              <a:buNone/>
            </a:pPr>
            <a:endParaRPr lang="en-US" kern="0" dirty="0">
              <a:latin typeface="Calibri" charset="0"/>
            </a:endParaRPr>
          </a:p>
        </p:txBody>
      </p:sp>
      <p:pic>
        <p:nvPicPr>
          <p:cNvPr id="14" name="Picture 13">
            <a:extLst>
              <a:ext uri="{FF2B5EF4-FFF2-40B4-BE49-F238E27FC236}">
                <a16:creationId xmlns:a16="http://schemas.microsoft.com/office/drawing/2014/main" id="{38FB4680-0938-4A9C-B9FD-12F10C75493C}"/>
              </a:ext>
            </a:extLst>
          </p:cNvPr>
          <p:cNvPicPr>
            <a:picLocks noChangeAspect="1"/>
          </p:cNvPicPr>
          <p:nvPr/>
        </p:nvPicPr>
        <p:blipFill>
          <a:blip r:embed="rId5"/>
          <a:stretch>
            <a:fillRect/>
          </a:stretch>
        </p:blipFill>
        <p:spPr>
          <a:xfrm>
            <a:off x="2590801" y="4107416"/>
            <a:ext cx="2209800" cy="547381"/>
          </a:xfrm>
          <a:prstGeom prst="rect">
            <a:avLst/>
          </a:prstGeom>
        </p:spPr>
      </p:pic>
    </p:spTree>
    <p:extLst>
      <p:ext uri="{BB962C8B-B14F-4D97-AF65-F5344CB8AC3E}">
        <p14:creationId xmlns:p14="http://schemas.microsoft.com/office/powerpoint/2010/main" val="425928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2379134-F934-2449-A7FA-4BBC14BBB7F8}"/>
              </a:ext>
            </a:extLst>
          </p:cNvPr>
          <p:cNvSpPr txBox="1">
            <a:spLocks/>
          </p:cNvSpPr>
          <p:nvPr/>
        </p:nvSpPr>
        <p:spPr bwMode="auto">
          <a:xfrm>
            <a:off x="304800" y="285750"/>
            <a:ext cx="4419600"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r>
              <a:rPr lang="en-US" sz="2800" kern="0" dirty="0" err="1"/>
              <a:t>Mô</a:t>
            </a:r>
            <a:r>
              <a:rPr lang="en-US" sz="2800" kern="0" dirty="0"/>
              <a:t> </a:t>
            </a:r>
            <a:r>
              <a:rPr lang="en-US" sz="2800" kern="0" dirty="0" err="1"/>
              <a:t>hình</a:t>
            </a:r>
            <a:r>
              <a:rPr lang="en-US" sz="2800" kern="0" dirty="0"/>
              <a:t> </a:t>
            </a:r>
            <a:r>
              <a:rPr lang="en-US" sz="2800" kern="0" dirty="0" err="1"/>
              <a:t>ngôn</a:t>
            </a:r>
            <a:r>
              <a:rPr lang="en-US" sz="2800" kern="0" dirty="0"/>
              <a:t> </a:t>
            </a:r>
            <a:r>
              <a:rPr lang="en-US" sz="2800" kern="0" dirty="0" err="1"/>
              <a:t>ngữ</a:t>
            </a:r>
            <a:r>
              <a:rPr lang="en-US" sz="2800" kern="0" dirty="0"/>
              <a:t> N-gram</a:t>
            </a:r>
          </a:p>
        </p:txBody>
      </p:sp>
      <p:sp>
        <p:nvSpPr>
          <p:cNvPr id="6" name="Title 1">
            <a:extLst>
              <a:ext uri="{FF2B5EF4-FFF2-40B4-BE49-F238E27FC236}">
                <a16:creationId xmlns:a16="http://schemas.microsoft.com/office/drawing/2014/main" id="{7599206E-BCCD-0C49-B986-FAB569C1A930}"/>
              </a:ext>
            </a:extLst>
          </p:cNvPr>
          <p:cNvSpPr txBox="1">
            <a:spLocks/>
          </p:cNvSpPr>
          <p:nvPr/>
        </p:nvSpPr>
        <p:spPr bwMode="auto">
          <a:xfrm>
            <a:off x="685800" y="1504950"/>
            <a:ext cx="792480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pPr algn="l">
              <a:lnSpc>
                <a:spcPct val="150000"/>
              </a:lnSpc>
            </a:pPr>
            <a:r>
              <a:rPr lang="en-US" sz="2800" b="0" i="1" kern="0" dirty="0">
                <a:latin typeface="Arial" panose="020B0604020202020204" pitchFamily="34" charset="0"/>
                <a:cs typeface="Arial" panose="020B0604020202020204" pitchFamily="34" charset="0"/>
              </a:rPr>
              <a:t>P(</a:t>
            </a:r>
            <a:r>
              <a:rPr lang="en-US" sz="2800" b="0" i="1" kern="0" dirty="0" err="1">
                <a:latin typeface="Arial" panose="020B0604020202020204" pitchFamily="34" charset="0"/>
                <a:cs typeface="Arial" panose="020B0604020202020204" pitchFamily="34" charset="0"/>
              </a:rPr>
              <a:t>fish|Thanks</a:t>
            </a:r>
            <a:r>
              <a:rPr lang="en-US" sz="2800" b="0" i="1" kern="0" dirty="0">
                <a:latin typeface="Arial" panose="020B0604020202020204" pitchFamily="34" charset="0"/>
                <a:cs typeface="Arial" panose="020B0604020202020204" pitchFamily="34" charset="0"/>
              </a:rPr>
              <a:t> for all the)			</a:t>
            </a:r>
            <a:r>
              <a:rPr lang="en-US" sz="2800" b="0" i="1" kern="0" dirty="0">
                <a:solidFill>
                  <a:srgbClr val="FF0000"/>
                </a:solidFill>
                <a:latin typeface="Arial" panose="020B0604020202020204" pitchFamily="34" charset="0"/>
                <a:cs typeface="Arial" panose="020B0604020202020204" pitchFamily="34" charset="0"/>
              </a:rPr>
              <a:t>5-gram</a:t>
            </a:r>
          </a:p>
          <a:p>
            <a:pPr algn="l">
              <a:lnSpc>
                <a:spcPct val="150000"/>
              </a:lnSpc>
            </a:pPr>
            <a:r>
              <a:rPr lang="en-US" sz="2800" b="0" i="1" kern="0" dirty="0">
                <a:latin typeface="Arial" panose="020B0604020202020204" pitchFamily="34" charset="0"/>
                <a:cs typeface="Arial" panose="020B0604020202020204" pitchFamily="34" charset="0"/>
              </a:rPr>
              <a:t>P(</a:t>
            </a:r>
            <a:r>
              <a:rPr lang="en-US" sz="2800" b="0" i="1" kern="0" dirty="0" err="1">
                <a:latin typeface="Arial" panose="020B0604020202020204" pitchFamily="34" charset="0"/>
                <a:cs typeface="Arial" panose="020B0604020202020204" pitchFamily="34" charset="0"/>
              </a:rPr>
              <a:t>fish|for</a:t>
            </a:r>
            <a:r>
              <a:rPr lang="en-US" sz="2800" b="0" i="1" kern="0" dirty="0">
                <a:latin typeface="Arial" panose="020B0604020202020204" pitchFamily="34" charset="0"/>
                <a:cs typeface="Arial" panose="020B0604020202020204" pitchFamily="34" charset="0"/>
              </a:rPr>
              <a:t> all the)					</a:t>
            </a:r>
            <a:r>
              <a:rPr lang="en-US" sz="2800" b="0" i="1" kern="0" dirty="0">
                <a:solidFill>
                  <a:srgbClr val="FF0000"/>
                </a:solidFill>
                <a:latin typeface="Arial" panose="020B0604020202020204" pitchFamily="34" charset="0"/>
                <a:cs typeface="Arial" panose="020B0604020202020204" pitchFamily="34" charset="0"/>
              </a:rPr>
              <a:t>4-gram</a:t>
            </a:r>
          </a:p>
          <a:p>
            <a:pPr algn="l">
              <a:lnSpc>
                <a:spcPct val="150000"/>
              </a:lnSpc>
            </a:pPr>
            <a:r>
              <a:rPr lang="en-US" sz="2800" b="0" i="1" kern="0" dirty="0">
                <a:latin typeface="Arial" panose="020B0604020202020204" pitchFamily="34" charset="0"/>
                <a:cs typeface="Arial" panose="020B0604020202020204" pitchFamily="34" charset="0"/>
              </a:rPr>
              <a:t>P(</a:t>
            </a:r>
            <a:r>
              <a:rPr lang="en-US" sz="2800" b="0" i="1" kern="0" dirty="0" err="1">
                <a:latin typeface="Arial" panose="020B0604020202020204" pitchFamily="34" charset="0"/>
                <a:cs typeface="Arial" panose="020B0604020202020204" pitchFamily="34" charset="0"/>
              </a:rPr>
              <a:t>fish|all</a:t>
            </a:r>
            <a:r>
              <a:rPr lang="en-US" sz="2800" b="0" i="1" kern="0" dirty="0">
                <a:latin typeface="Arial" panose="020B0604020202020204" pitchFamily="34" charset="0"/>
                <a:cs typeface="Arial" panose="020B0604020202020204" pitchFamily="34" charset="0"/>
              </a:rPr>
              <a:t> the)					</a:t>
            </a:r>
            <a:r>
              <a:rPr lang="en-US" sz="2800" b="0" i="1" kern="0" dirty="0">
                <a:solidFill>
                  <a:srgbClr val="FF0000"/>
                </a:solidFill>
                <a:latin typeface="Arial" panose="020B0604020202020204" pitchFamily="34" charset="0"/>
                <a:cs typeface="Arial" panose="020B0604020202020204" pitchFamily="34" charset="0"/>
              </a:rPr>
              <a:t>3-gram</a:t>
            </a:r>
          </a:p>
          <a:p>
            <a:pPr algn="l">
              <a:lnSpc>
                <a:spcPct val="150000"/>
              </a:lnSpc>
            </a:pPr>
            <a:r>
              <a:rPr lang="en-US" sz="2800" b="0" i="1" kern="0" dirty="0">
                <a:latin typeface="Arial" panose="020B0604020202020204" pitchFamily="34" charset="0"/>
                <a:cs typeface="Arial" panose="020B0604020202020204" pitchFamily="34" charset="0"/>
              </a:rPr>
              <a:t>P(</a:t>
            </a:r>
            <a:r>
              <a:rPr lang="en-US" sz="2800" b="0" i="1" kern="0" dirty="0" err="1">
                <a:latin typeface="Arial" panose="020B0604020202020204" pitchFamily="34" charset="0"/>
                <a:cs typeface="Arial" panose="020B0604020202020204" pitchFamily="34" charset="0"/>
              </a:rPr>
              <a:t>fish|the</a:t>
            </a:r>
            <a:r>
              <a:rPr lang="en-US" sz="2800" b="0" i="1" kern="0" dirty="0">
                <a:latin typeface="Arial" panose="020B0604020202020204" pitchFamily="34" charset="0"/>
                <a:cs typeface="Arial" panose="020B0604020202020204" pitchFamily="34" charset="0"/>
              </a:rPr>
              <a:t>)= C(the fish)/C(the)		</a:t>
            </a:r>
            <a:r>
              <a:rPr lang="en-US" sz="2800" b="0" i="1" kern="0" dirty="0">
                <a:solidFill>
                  <a:srgbClr val="FF0000"/>
                </a:solidFill>
                <a:latin typeface="Arial" panose="020B0604020202020204" pitchFamily="34" charset="0"/>
                <a:cs typeface="Arial" panose="020B0604020202020204" pitchFamily="34" charset="0"/>
              </a:rPr>
              <a:t>2-gram</a:t>
            </a:r>
          </a:p>
          <a:p>
            <a:pPr algn="l"/>
            <a:endParaRPr lang="en-US" sz="2800" b="0" i="1"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6881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pPr eaLnBrk="1" hangingPunct="1"/>
            <a:r>
              <a:rPr lang="en-US" dirty="0"/>
              <a:t>RNN </a:t>
            </a:r>
            <a:r>
              <a:rPr lang="en-US" dirty="0" err="1"/>
              <a:t>hai</a:t>
            </a:r>
            <a:r>
              <a:rPr lang="en-US" dirty="0"/>
              <a:t> </a:t>
            </a:r>
            <a:r>
              <a:rPr lang="en-US" dirty="0" err="1"/>
              <a:t>chiều</a:t>
            </a:r>
            <a:r>
              <a:rPr lang="en-US" dirty="0"/>
              <a:t> (Bidirectional RNNs)</a:t>
            </a:r>
          </a:p>
        </p:txBody>
      </p:sp>
      <p:pic>
        <p:nvPicPr>
          <p:cNvPr id="14" name="Picture 13">
            <a:extLst>
              <a:ext uri="{FF2B5EF4-FFF2-40B4-BE49-F238E27FC236}">
                <a16:creationId xmlns:a16="http://schemas.microsoft.com/office/drawing/2014/main" id="{38FB4680-0938-4A9C-B9FD-12F10C75493C}"/>
              </a:ext>
            </a:extLst>
          </p:cNvPr>
          <p:cNvPicPr>
            <a:picLocks noChangeAspect="1"/>
          </p:cNvPicPr>
          <p:nvPr/>
        </p:nvPicPr>
        <p:blipFill>
          <a:blip r:embed="rId3"/>
          <a:stretch>
            <a:fillRect/>
          </a:stretch>
        </p:blipFill>
        <p:spPr>
          <a:xfrm>
            <a:off x="304800" y="1581150"/>
            <a:ext cx="1524000" cy="377504"/>
          </a:xfrm>
          <a:prstGeom prst="rect">
            <a:avLst/>
          </a:prstGeom>
        </p:spPr>
      </p:pic>
      <p:sp>
        <p:nvSpPr>
          <p:cNvPr id="5" name="Arrow: Right 4">
            <a:extLst>
              <a:ext uri="{FF2B5EF4-FFF2-40B4-BE49-F238E27FC236}">
                <a16:creationId xmlns:a16="http://schemas.microsoft.com/office/drawing/2014/main" id="{59C045FE-4C8A-48FC-8A1B-F5C7B30B271B}"/>
              </a:ext>
            </a:extLst>
          </p:cNvPr>
          <p:cNvSpPr/>
          <p:nvPr/>
        </p:nvSpPr>
        <p:spPr bwMode="auto">
          <a:xfrm>
            <a:off x="1965960" y="1769902"/>
            <a:ext cx="381000" cy="188752"/>
          </a:xfrm>
          <a:prstGeom prst="rightArrow">
            <a:avLst/>
          </a:prstGeom>
          <a:solidFill>
            <a:schemeClr val="tx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solidFill>
              <a:effectLst/>
              <a:latin typeface="Lucida Sans" pitchFamily="-65" charset="0"/>
            </a:endParaRPr>
          </a:p>
        </p:txBody>
      </p:sp>
      <p:pic>
        <p:nvPicPr>
          <p:cNvPr id="4" name="Picture 3" descr="Diagram&#10;&#10;Description automatically generated">
            <a:extLst>
              <a:ext uri="{FF2B5EF4-FFF2-40B4-BE49-F238E27FC236}">
                <a16:creationId xmlns:a16="http://schemas.microsoft.com/office/drawing/2014/main" id="{AF611D69-A9F8-5E42-B190-780D3C0AEFCD}"/>
              </a:ext>
            </a:extLst>
          </p:cNvPr>
          <p:cNvPicPr>
            <a:picLocks noChangeAspect="1"/>
          </p:cNvPicPr>
          <p:nvPr/>
        </p:nvPicPr>
        <p:blipFill>
          <a:blip r:embed="rId4"/>
          <a:stretch>
            <a:fillRect/>
          </a:stretch>
        </p:blipFill>
        <p:spPr>
          <a:xfrm>
            <a:off x="2346960" y="1160656"/>
            <a:ext cx="6713639" cy="3643661"/>
          </a:xfrm>
          <a:prstGeom prst="rect">
            <a:avLst/>
          </a:prstGeom>
        </p:spPr>
      </p:pic>
    </p:spTree>
    <p:extLst>
      <p:ext uri="{BB962C8B-B14F-4D97-AF65-F5344CB8AC3E}">
        <p14:creationId xmlns:p14="http://schemas.microsoft.com/office/powerpoint/2010/main" val="3221175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454A5F9-237E-1D49-83CD-7224DB21FB37}"/>
              </a:ext>
            </a:extLst>
          </p:cNvPr>
          <p:cNvPicPr>
            <a:picLocks noChangeAspect="1"/>
          </p:cNvPicPr>
          <p:nvPr/>
        </p:nvPicPr>
        <p:blipFill>
          <a:blip r:embed="rId3"/>
          <a:stretch>
            <a:fillRect/>
          </a:stretch>
        </p:blipFill>
        <p:spPr>
          <a:xfrm>
            <a:off x="1409700" y="1123950"/>
            <a:ext cx="6324600" cy="3910681"/>
          </a:xfrm>
          <a:prstGeom prst="rect">
            <a:avLst/>
          </a:prstGeom>
        </p:spPr>
      </p:pic>
      <p:sp>
        <p:nvSpPr>
          <p:cNvPr id="77829" name="Rectangle 4"/>
          <p:cNvSpPr>
            <a:spLocks noGrp="1" noChangeArrowheads="1"/>
          </p:cNvSpPr>
          <p:nvPr>
            <p:ph type="title"/>
          </p:nvPr>
        </p:nvSpPr>
        <p:spPr/>
        <p:txBody>
          <a:bodyPr/>
          <a:lstStyle/>
          <a:p>
            <a:pPr eaLnBrk="1" hangingPunct="1"/>
            <a:r>
              <a:rPr lang="en-US" dirty="0"/>
              <a:t>RNN </a:t>
            </a:r>
            <a:r>
              <a:rPr lang="en-US" dirty="0" err="1"/>
              <a:t>hai</a:t>
            </a:r>
            <a:r>
              <a:rPr lang="en-US" dirty="0"/>
              <a:t> </a:t>
            </a:r>
            <a:r>
              <a:rPr lang="en-US" dirty="0" err="1"/>
              <a:t>chiều</a:t>
            </a:r>
            <a:r>
              <a:rPr lang="en-US" dirty="0"/>
              <a:t> RNN </a:t>
            </a:r>
            <a:r>
              <a:rPr lang="en-US" dirty="0" err="1"/>
              <a:t>để</a:t>
            </a:r>
            <a:r>
              <a:rPr lang="en-US" dirty="0"/>
              <a:t> </a:t>
            </a:r>
            <a:r>
              <a:rPr lang="en-US" dirty="0" err="1"/>
              <a:t>phân</a:t>
            </a:r>
            <a:r>
              <a:rPr lang="en-US" dirty="0"/>
              <a:t> </a:t>
            </a:r>
            <a:r>
              <a:rPr lang="en-US" dirty="0" err="1"/>
              <a:t>loại</a:t>
            </a:r>
            <a:r>
              <a:rPr lang="en-US" dirty="0"/>
              <a:t> </a:t>
            </a:r>
            <a:r>
              <a:rPr lang="en-US" dirty="0" err="1"/>
              <a:t>chuỗi</a:t>
            </a:r>
            <a:endParaRPr lang="en-US" dirty="0"/>
          </a:p>
        </p:txBody>
      </p:sp>
    </p:spTree>
    <p:extLst>
      <p:ext uri="{BB962C8B-B14F-4D97-AF65-F5344CB8AC3E}">
        <p14:creationId xmlns:p14="http://schemas.microsoft.com/office/powerpoint/2010/main" val="2943194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pPr eaLnBrk="1" hangingPunct="1"/>
            <a:r>
              <a:rPr lang="en-US" dirty="0" err="1"/>
              <a:t>Vấn</a:t>
            </a:r>
            <a:r>
              <a:rPr lang="en-US" dirty="0"/>
              <a:t> </a:t>
            </a:r>
            <a:r>
              <a:rPr lang="en-US" dirty="0" err="1"/>
              <a:t>đề</a:t>
            </a:r>
            <a:r>
              <a:rPr lang="en-US" dirty="0"/>
              <a:t> </a:t>
            </a:r>
            <a:r>
              <a:rPr lang="en-US" dirty="0" err="1"/>
              <a:t>phụ</a:t>
            </a:r>
            <a:r>
              <a:rPr lang="en-US" dirty="0"/>
              <a:t> </a:t>
            </a:r>
            <a:r>
              <a:rPr lang="en-US" dirty="0" err="1"/>
              <a:t>thuộc</a:t>
            </a:r>
            <a:r>
              <a:rPr lang="en-US" dirty="0"/>
              <a:t> </a:t>
            </a:r>
            <a:r>
              <a:rPr lang="en-US" dirty="0" err="1"/>
              <a:t>xa</a:t>
            </a:r>
            <a:endParaRPr lang="en-US" dirty="0"/>
          </a:p>
        </p:txBody>
      </p:sp>
      <p:sp>
        <p:nvSpPr>
          <p:cNvPr id="4" name="Rectangle 3">
            <a:extLst>
              <a:ext uri="{FF2B5EF4-FFF2-40B4-BE49-F238E27FC236}">
                <a16:creationId xmlns:a16="http://schemas.microsoft.com/office/drawing/2014/main" id="{3B440F16-34B9-454C-B091-5E0796BD6E2C}"/>
              </a:ext>
            </a:extLst>
          </p:cNvPr>
          <p:cNvSpPr txBox="1">
            <a:spLocks noChangeArrowheads="1"/>
          </p:cNvSpPr>
          <p:nvPr/>
        </p:nvSpPr>
        <p:spPr>
          <a:xfrm>
            <a:off x="304800" y="1352550"/>
            <a:ext cx="8534400" cy="3333750"/>
          </a:xfrm>
          <a:prstGeom prst="rect">
            <a:avLst/>
          </a:prstGeom>
        </p:spPr>
        <p:txBody>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en-US" kern="0" dirty="0" err="1">
                <a:latin typeface="Calibri" charset="0"/>
              </a:rPr>
              <a:t>Xem</a:t>
            </a:r>
            <a:r>
              <a:rPr lang="en-US" kern="0" dirty="0">
                <a:latin typeface="Calibri" charset="0"/>
              </a:rPr>
              <a:t> </a:t>
            </a:r>
            <a:r>
              <a:rPr lang="en-US" kern="0" dirty="0" err="1">
                <a:latin typeface="Calibri" charset="0"/>
              </a:rPr>
              <a:t>ví</a:t>
            </a:r>
            <a:r>
              <a:rPr lang="en-US" kern="0" dirty="0">
                <a:latin typeface="Calibri" charset="0"/>
              </a:rPr>
              <a:t> </a:t>
            </a:r>
            <a:r>
              <a:rPr lang="en-US" kern="0" dirty="0" err="1">
                <a:latin typeface="Calibri" charset="0"/>
              </a:rPr>
              <a:t>dụ</a:t>
            </a:r>
            <a:r>
              <a:rPr lang="en-US" kern="0" dirty="0">
                <a:latin typeface="Calibri" charset="0"/>
              </a:rPr>
              <a:t> </a:t>
            </a:r>
            <a:r>
              <a:rPr lang="en-US" kern="0" dirty="0" err="1">
                <a:latin typeface="Calibri" charset="0"/>
              </a:rPr>
              <a:t>sau</a:t>
            </a:r>
            <a:r>
              <a:rPr lang="en-US" kern="0" dirty="0">
                <a:latin typeface="Calibri" charset="0"/>
              </a:rPr>
              <a:t>:</a:t>
            </a:r>
          </a:p>
          <a:p>
            <a:pPr lvl="1"/>
            <a:endParaRPr lang="en-US" kern="0" dirty="0">
              <a:latin typeface="Calibri" charset="0"/>
            </a:endParaRPr>
          </a:p>
          <a:p>
            <a:pPr lvl="1"/>
            <a:r>
              <a:rPr lang="en-US" kern="0" dirty="0" err="1">
                <a:latin typeface="Calibri" charset="0"/>
              </a:rPr>
              <a:t>Tôi</a:t>
            </a:r>
            <a:r>
              <a:rPr lang="en-US" kern="0" dirty="0">
                <a:latin typeface="Calibri" charset="0"/>
              </a:rPr>
              <a:t> </a:t>
            </a:r>
            <a:r>
              <a:rPr lang="en-US" kern="0" dirty="0" err="1">
                <a:latin typeface="Calibri" charset="0"/>
              </a:rPr>
              <a:t>sinh</a:t>
            </a:r>
            <a:r>
              <a:rPr lang="en-US" kern="0" dirty="0">
                <a:latin typeface="Calibri" charset="0"/>
              </a:rPr>
              <a:t> ra </a:t>
            </a:r>
            <a:r>
              <a:rPr lang="en-US" kern="0" dirty="0" err="1">
                <a:latin typeface="Calibri" charset="0"/>
              </a:rPr>
              <a:t>và</a:t>
            </a:r>
            <a:r>
              <a:rPr lang="en-US" kern="0" dirty="0">
                <a:latin typeface="Calibri" charset="0"/>
              </a:rPr>
              <a:t> </a:t>
            </a:r>
            <a:r>
              <a:rPr lang="en-US" kern="0" dirty="0" err="1">
                <a:latin typeface="Calibri" charset="0"/>
              </a:rPr>
              <a:t>lớn</a:t>
            </a:r>
            <a:r>
              <a:rPr lang="en-US" kern="0" dirty="0">
                <a:latin typeface="Calibri" charset="0"/>
              </a:rPr>
              <a:t> ở </a:t>
            </a:r>
            <a:r>
              <a:rPr lang="en-US" kern="0" dirty="0" err="1">
                <a:solidFill>
                  <a:srgbClr val="FF0000"/>
                </a:solidFill>
                <a:latin typeface="Calibri" charset="0"/>
              </a:rPr>
              <a:t>Việt</a:t>
            </a:r>
            <a:r>
              <a:rPr lang="en-US" kern="0" dirty="0">
                <a:solidFill>
                  <a:srgbClr val="FF0000"/>
                </a:solidFill>
                <a:latin typeface="Calibri" charset="0"/>
              </a:rPr>
              <a:t> Nam </a:t>
            </a:r>
            <a:r>
              <a:rPr lang="en-US" kern="0" dirty="0">
                <a:latin typeface="Calibri" charset="0"/>
              </a:rPr>
              <a:t>… </a:t>
            </a:r>
            <a:r>
              <a:rPr lang="en-US" kern="0" dirty="0" err="1">
                <a:latin typeface="Calibri" charset="0"/>
              </a:rPr>
              <a:t>tôi</a:t>
            </a:r>
            <a:r>
              <a:rPr lang="en-US" kern="0" dirty="0">
                <a:latin typeface="Calibri" charset="0"/>
              </a:rPr>
              <a:t> </a:t>
            </a:r>
            <a:r>
              <a:rPr lang="en-US" kern="0" dirty="0" err="1">
                <a:latin typeface="Calibri" charset="0"/>
              </a:rPr>
              <a:t>có</a:t>
            </a:r>
            <a:r>
              <a:rPr lang="en-US" kern="0" dirty="0">
                <a:latin typeface="Calibri" charset="0"/>
              </a:rPr>
              <a:t> </a:t>
            </a:r>
            <a:r>
              <a:rPr lang="en-US" kern="0" dirty="0" err="1">
                <a:latin typeface="Calibri" charset="0"/>
              </a:rPr>
              <a:t>thể</a:t>
            </a:r>
            <a:r>
              <a:rPr lang="en-US" kern="0" dirty="0">
                <a:latin typeface="Calibri" charset="0"/>
              </a:rPr>
              <a:t> </a:t>
            </a:r>
            <a:r>
              <a:rPr lang="en-US" kern="0" dirty="0" err="1">
                <a:latin typeface="Calibri" charset="0"/>
              </a:rPr>
              <a:t>nói</a:t>
            </a:r>
            <a:r>
              <a:rPr lang="en-US" kern="0" dirty="0">
                <a:latin typeface="Calibri" charset="0"/>
              </a:rPr>
              <a:t> </a:t>
            </a:r>
            <a:r>
              <a:rPr lang="en-US" kern="0" dirty="0" err="1">
                <a:latin typeface="Calibri" charset="0"/>
              </a:rPr>
              <a:t>lưu</a:t>
            </a:r>
            <a:r>
              <a:rPr lang="en-US" kern="0" dirty="0">
                <a:latin typeface="Calibri" charset="0"/>
              </a:rPr>
              <a:t> </a:t>
            </a:r>
            <a:r>
              <a:rPr lang="en-US" kern="0" dirty="0" err="1">
                <a:latin typeface="Calibri" charset="0"/>
              </a:rPr>
              <a:t>loát</a:t>
            </a:r>
            <a:r>
              <a:rPr lang="en-US" kern="0" dirty="0">
                <a:latin typeface="Calibri" charset="0"/>
              </a:rPr>
              <a:t> </a:t>
            </a:r>
            <a:r>
              <a:rPr lang="en-US" kern="0" dirty="0" err="1">
                <a:latin typeface="Calibri" charset="0"/>
              </a:rPr>
              <a:t>tiếng</a:t>
            </a:r>
            <a:r>
              <a:rPr lang="en-US" kern="0" dirty="0">
                <a:latin typeface="Calibri" charset="0"/>
              </a:rPr>
              <a:t> </a:t>
            </a:r>
            <a:r>
              <a:rPr lang="en-US" kern="0" dirty="0" err="1">
                <a:solidFill>
                  <a:srgbClr val="FF0000"/>
                </a:solidFill>
                <a:latin typeface="Calibri" charset="0"/>
              </a:rPr>
              <a:t>Việt</a:t>
            </a:r>
            <a:endParaRPr lang="en-US" kern="0" dirty="0">
              <a:solidFill>
                <a:srgbClr val="FF0000"/>
              </a:solidFill>
              <a:latin typeface="Calibri" charset="0"/>
            </a:endParaRPr>
          </a:p>
          <a:p>
            <a:pPr lvl="1"/>
            <a:endParaRPr lang="en-US" kern="0" dirty="0">
              <a:latin typeface="Calibri" charset="0"/>
            </a:endParaRPr>
          </a:p>
          <a:p>
            <a:pPr lvl="1"/>
            <a:r>
              <a:rPr lang="en-US" kern="0" dirty="0">
                <a:latin typeface="Calibri" charset="0"/>
              </a:rPr>
              <a:t>The </a:t>
            </a:r>
            <a:r>
              <a:rPr lang="en-US" kern="0" dirty="0">
                <a:solidFill>
                  <a:srgbClr val="FF0000"/>
                </a:solidFill>
                <a:latin typeface="Calibri" charset="0"/>
              </a:rPr>
              <a:t>flights</a:t>
            </a:r>
            <a:r>
              <a:rPr lang="en-US" kern="0" dirty="0">
                <a:latin typeface="Calibri" charset="0"/>
              </a:rPr>
              <a:t> the </a:t>
            </a:r>
            <a:r>
              <a:rPr lang="en-US" kern="0" dirty="0">
                <a:solidFill>
                  <a:srgbClr val="00B050"/>
                </a:solidFill>
                <a:latin typeface="Calibri" charset="0"/>
              </a:rPr>
              <a:t>airline was </a:t>
            </a:r>
            <a:r>
              <a:rPr lang="en-US" kern="0" dirty="0">
                <a:latin typeface="Calibri" charset="0"/>
              </a:rPr>
              <a:t>cancelling </a:t>
            </a:r>
            <a:r>
              <a:rPr lang="en-US" kern="0" dirty="0">
                <a:solidFill>
                  <a:srgbClr val="FF0000"/>
                </a:solidFill>
                <a:latin typeface="Calibri" charset="0"/>
              </a:rPr>
              <a:t>were</a:t>
            </a:r>
            <a:r>
              <a:rPr lang="en-US" kern="0" dirty="0">
                <a:latin typeface="Calibri" charset="0"/>
              </a:rPr>
              <a:t> full</a:t>
            </a:r>
          </a:p>
        </p:txBody>
      </p:sp>
    </p:spTree>
    <p:extLst>
      <p:ext uri="{BB962C8B-B14F-4D97-AF65-F5344CB8AC3E}">
        <p14:creationId xmlns:p14="http://schemas.microsoft.com/office/powerpoint/2010/main" val="2546597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pPr eaLnBrk="1" hangingPunct="1"/>
            <a:r>
              <a:rPr lang="en-US" dirty="0" err="1"/>
              <a:t>Vấn</a:t>
            </a:r>
            <a:r>
              <a:rPr lang="en-US" dirty="0"/>
              <a:t> </a:t>
            </a:r>
            <a:r>
              <a:rPr lang="en-US" dirty="0" err="1"/>
              <a:t>đề</a:t>
            </a:r>
            <a:r>
              <a:rPr lang="en-US" dirty="0"/>
              <a:t> </a:t>
            </a:r>
            <a:r>
              <a:rPr lang="en-US" dirty="0" err="1"/>
              <a:t>của</a:t>
            </a:r>
            <a:r>
              <a:rPr lang="en-US" dirty="0"/>
              <a:t> RNN</a:t>
            </a:r>
          </a:p>
        </p:txBody>
      </p:sp>
      <p:sp>
        <p:nvSpPr>
          <p:cNvPr id="4" name="Rectangle 3">
            <a:extLst>
              <a:ext uri="{FF2B5EF4-FFF2-40B4-BE49-F238E27FC236}">
                <a16:creationId xmlns:a16="http://schemas.microsoft.com/office/drawing/2014/main" id="{3B440F16-34B9-454C-B091-5E0796BD6E2C}"/>
              </a:ext>
            </a:extLst>
          </p:cNvPr>
          <p:cNvSpPr txBox="1">
            <a:spLocks noChangeArrowheads="1"/>
          </p:cNvSpPr>
          <p:nvPr/>
        </p:nvSpPr>
        <p:spPr>
          <a:xfrm>
            <a:off x="304800" y="1352550"/>
            <a:ext cx="8534400" cy="3333750"/>
          </a:xfrm>
          <a:prstGeom prst="rect">
            <a:avLst/>
          </a:prstGeom>
        </p:spPr>
        <p:txBody>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en-US" kern="0" dirty="0" err="1">
                <a:latin typeface="Calibri" charset="0"/>
              </a:rPr>
              <a:t>Giá</a:t>
            </a:r>
            <a:r>
              <a:rPr lang="en-US" kern="0" dirty="0">
                <a:latin typeface="Calibri" charset="0"/>
              </a:rPr>
              <a:t> </a:t>
            </a:r>
            <a:r>
              <a:rPr lang="en-US" kern="0" dirty="0" err="1">
                <a:latin typeface="Calibri" charset="0"/>
              </a:rPr>
              <a:t>trị</a:t>
            </a:r>
            <a:r>
              <a:rPr lang="en-US" kern="0" dirty="0">
                <a:latin typeface="Calibri" charset="0"/>
              </a:rPr>
              <a:t> </a:t>
            </a:r>
            <a:r>
              <a:rPr lang="en-US" kern="0" dirty="0" err="1">
                <a:latin typeface="Calibri" charset="0"/>
              </a:rPr>
              <a:t>lớp</a:t>
            </a:r>
            <a:r>
              <a:rPr lang="en-US" kern="0" dirty="0">
                <a:latin typeface="Calibri" charset="0"/>
              </a:rPr>
              <a:t> </a:t>
            </a:r>
            <a:r>
              <a:rPr lang="en-US" kern="0" dirty="0" err="1">
                <a:latin typeface="Calibri" charset="0"/>
              </a:rPr>
              <a:t>ẩn</a:t>
            </a:r>
            <a:r>
              <a:rPr lang="en-US" kern="0" dirty="0">
                <a:latin typeface="Calibri" charset="0"/>
              </a:rPr>
              <a:t> </a:t>
            </a:r>
            <a:r>
              <a:rPr lang="en-US" kern="0" dirty="0" err="1">
                <a:latin typeface="Calibri" charset="0"/>
              </a:rPr>
              <a:t>tại</a:t>
            </a:r>
            <a:r>
              <a:rPr lang="en-US" kern="0" dirty="0">
                <a:latin typeface="Calibri" charset="0"/>
              </a:rPr>
              <a:t> </a:t>
            </a:r>
            <a:r>
              <a:rPr lang="en-US" kern="0" dirty="0" err="1">
                <a:latin typeface="Calibri" charset="0"/>
              </a:rPr>
              <a:t>thời</a:t>
            </a:r>
            <a:r>
              <a:rPr lang="en-US" kern="0" dirty="0">
                <a:latin typeface="Calibri" charset="0"/>
              </a:rPr>
              <a:t> </a:t>
            </a:r>
            <a:r>
              <a:rPr lang="en-US" kern="0" dirty="0" err="1">
                <a:latin typeface="Calibri" charset="0"/>
              </a:rPr>
              <a:t>điểm</a:t>
            </a:r>
            <a:r>
              <a:rPr lang="en-US" kern="0" dirty="0">
                <a:latin typeface="Calibri" charset="0"/>
              </a:rPr>
              <a:t> t </a:t>
            </a:r>
            <a:r>
              <a:rPr lang="en-US" kern="0" dirty="0" err="1">
                <a:latin typeface="Calibri" charset="0"/>
              </a:rPr>
              <a:t>chỉ</a:t>
            </a:r>
            <a:r>
              <a:rPr lang="en-US" kern="0" dirty="0">
                <a:latin typeface="Calibri" charset="0"/>
              </a:rPr>
              <a:t> </a:t>
            </a:r>
            <a:r>
              <a:rPr lang="en-US" kern="0" dirty="0" err="1">
                <a:latin typeface="Calibri" charset="0"/>
              </a:rPr>
              <a:t>ảnh</a:t>
            </a:r>
            <a:r>
              <a:rPr lang="en-US" kern="0" dirty="0">
                <a:latin typeface="Calibri" charset="0"/>
              </a:rPr>
              <a:t> </a:t>
            </a:r>
            <a:r>
              <a:rPr lang="en-US" kern="0" dirty="0" err="1">
                <a:latin typeface="Calibri" charset="0"/>
              </a:rPr>
              <a:t>hướng</a:t>
            </a:r>
            <a:r>
              <a:rPr lang="en-US" kern="0" dirty="0">
                <a:latin typeface="Calibri" charset="0"/>
              </a:rPr>
              <a:t> </a:t>
            </a:r>
            <a:r>
              <a:rPr lang="en-US" kern="0" dirty="0" err="1">
                <a:latin typeface="Calibri" charset="0"/>
              </a:rPr>
              <a:t>tới</a:t>
            </a:r>
            <a:r>
              <a:rPr lang="en-US" kern="0" dirty="0">
                <a:latin typeface="Calibri" charset="0"/>
              </a:rPr>
              <a:t> </a:t>
            </a:r>
            <a:r>
              <a:rPr lang="en-US" kern="0" dirty="0" err="1">
                <a:latin typeface="Calibri" charset="0"/>
              </a:rPr>
              <a:t>lớp</a:t>
            </a:r>
            <a:r>
              <a:rPr lang="en-US" kern="0" dirty="0">
                <a:latin typeface="Calibri" charset="0"/>
              </a:rPr>
              <a:t> </a:t>
            </a:r>
            <a:r>
              <a:rPr lang="en-US" kern="0" dirty="0" err="1">
                <a:latin typeface="Calibri" charset="0"/>
              </a:rPr>
              <a:t>ẩn</a:t>
            </a:r>
            <a:r>
              <a:rPr lang="en-US" kern="0" dirty="0">
                <a:latin typeface="Calibri" charset="0"/>
              </a:rPr>
              <a:t> </a:t>
            </a:r>
            <a:r>
              <a:rPr lang="en-US" kern="0" dirty="0" err="1">
                <a:latin typeface="Calibri" charset="0"/>
              </a:rPr>
              <a:t>hiện</a:t>
            </a:r>
            <a:r>
              <a:rPr lang="en-US" kern="0" dirty="0">
                <a:latin typeface="Calibri" charset="0"/>
              </a:rPr>
              <a:t> </a:t>
            </a:r>
            <a:r>
              <a:rPr lang="en-US" kern="0" dirty="0" err="1">
                <a:latin typeface="Calibri" charset="0"/>
              </a:rPr>
              <a:t>tại</a:t>
            </a:r>
            <a:r>
              <a:rPr lang="en-US" kern="0" dirty="0">
                <a:latin typeface="Calibri" charset="0"/>
              </a:rPr>
              <a:t> </a:t>
            </a:r>
            <a:r>
              <a:rPr lang="en-US" kern="0" dirty="0" err="1">
                <a:latin typeface="Calibri" charset="0"/>
              </a:rPr>
              <a:t>và</a:t>
            </a:r>
            <a:r>
              <a:rPr lang="en-US" kern="0" dirty="0">
                <a:latin typeface="Calibri" charset="0"/>
              </a:rPr>
              <a:t> </a:t>
            </a:r>
            <a:r>
              <a:rPr lang="en-US" kern="0" dirty="0" err="1">
                <a:latin typeface="Calibri" charset="0"/>
              </a:rPr>
              <a:t>lớp</a:t>
            </a:r>
            <a:r>
              <a:rPr lang="en-US" kern="0" dirty="0">
                <a:latin typeface="Calibri" charset="0"/>
              </a:rPr>
              <a:t> </a:t>
            </a:r>
            <a:r>
              <a:rPr lang="en-US" kern="0" dirty="0" err="1">
                <a:latin typeface="Calibri" charset="0"/>
              </a:rPr>
              <a:t>kế</a:t>
            </a:r>
            <a:r>
              <a:rPr lang="en-US" kern="0" dirty="0">
                <a:latin typeface="Calibri" charset="0"/>
              </a:rPr>
              <a:t> </a:t>
            </a:r>
            <a:r>
              <a:rPr lang="en-US" kern="0" dirty="0" err="1">
                <a:latin typeface="Calibri" charset="0"/>
              </a:rPr>
              <a:t>tiếp</a:t>
            </a:r>
            <a:r>
              <a:rPr lang="en-US" kern="0" dirty="0">
                <a:latin typeface="Calibri" charset="0"/>
              </a:rPr>
              <a:t>.</a:t>
            </a:r>
          </a:p>
          <a:p>
            <a:r>
              <a:rPr lang="en-US" kern="0" dirty="0" err="1">
                <a:latin typeface="Calibri" charset="0"/>
              </a:rPr>
              <a:t>Vấn</a:t>
            </a:r>
            <a:r>
              <a:rPr lang="en-US" kern="0" dirty="0">
                <a:latin typeface="Calibri" charset="0"/>
              </a:rPr>
              <a:t> </a:t>
            </a:r>
            <a:r>
              <a:rPr lang="en-US" kern="0" dirty="0" err="1">
                <a:latin typeface="Calibri" charset="0"/>
              </a:rPr>
              <a:t>đề</a:t>
            </a:r>
            <a:r>
              <a:rPr lang="en-US" kern="0" dirty="0">
                <a:latin typeface="Calibri" charset="0"/>
              </a:rPr>
              <a:t> Vanishing gradient: </a:t>
            </a:r>
            <a:r>
              <a:rPr lang="vi-VN" kern="0" dirty="0">
                <a:latin typeface="Calibri" charset="0"/>
              </a:rPr>
              <a:t>Vì lỗi được lan truyền trở lại qua các lớp ẩn và phải chịu các phép tính nhân lặp, chúng có xu hướng về 0</a:t>
            </a:r>
            <a:endParaRPr lang="en-US" kern="0" dirty="0">
              <a:latin typeface="Calibri" charset="0"/>
            </a:endParaRPr>
          </a:p>
          <a:p>
            <a:pPr lvl="1"/>
            <a:endParaRPr lang="en-US" kern="0" dirty="0">
              <a:latin typeface="Calibri" charset="0"/>
            </a:endParaRPr>
          </a:p>
        </p:txBody>
      </p:sp>
    </p:spTree>
    <p:extLst>
      <p:ext uri="{BB962C8B-B14F-4D97-AF65-F5344CB8AC3E}">
        <p14:creationId xmlns:p14="http://schemas.microsoft.com/office/powerpoint/2010/main" val="276691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533400" y="2286000"/>
            <a:ext cx="807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LSTM </a:t>
            </a:r>
            <a:r>
              <a:rPr lang="en-US" sz="3200" dirty="0" err="1">
                <a:solidFill>
                  <a:srgbClr val="A50021"/>
                </a:solidFill>
                <a:latin typeface="Calibri" charset="0"/>
              </a:rPr>
              <a:t>và</a:t>
            </a:r>
            <a:r>
              <a:rPr lang="en-US" sz="3200" dirty="0">
                <a:solidFill>
                  <a:srgbClr val="A50021"/>
                </a:solidFill>
                <a:latin typeface="Calibri" charset="0"/>
              </a:rPr>
              <a:t> GRU</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762000" y="1200150"/>
            <a:ext cx="7620000" cy="1143000"/>
          </a:xfrm>
        </p:spPr>
        <p:txBody>
          <a:bodyPr/>
          <a:lstStyle/>
          <a:p>
            <a:pPr eaLnBrk="1" hangingPunct="1"/>
            <a:r>
              <a:rPr lang="en-US" sz="4400" dirty="0" err="1"/>
              <a:t>Quản</a:t>
            </a:r>
            <a:r>
              <a:rPr lang="en-US" sz="4400" dirty="0"/>
              <a:t> </a:t>
            </a:r>
            <a:r>
              <a:rPr lang="en-US" sz="4400" dirty="0" err="1"/>
              <a:t>lý</a:t>
            </a:r>
            <a:r>
              <a:rPr lang="en-US" sz="4400" dirty="0"/>
              <a:t> </a:t>
            </a:r>
            <a:r>
              <a:rPr lang="en-US" sz="4400" dirty="0" err="1"/>
              <a:t>ngữ</a:t>
            </a:r>
            <a:r>
              <a:rPr lang="en-US" sz="4400" dirty="0"/>
              <a:t> </a:t>
            </a:r>
            <a:r>
              <a:rPr lang="en-US" sz="4400" dirty="0" err="1"/>
              <a:t>cảnh</a:t>
            </a:r>
            <a:r>
              <a:rPr lang="en-US" sz="4400" dirty="0"/>
              <a:t> </a:t>
            </a:r>
            <a:r>
              <a:rPr lang="en-US" sz="4400" dirty="0" err="1"/>
              <a:t>trong</a:t>
            </a:r>
            <a:r>
              <a:rPr lang="en-US" sz="4400" dirty="0"/>
              <a:t> RNN</a:t>
            </a:r>
          </a:p>
        </p:txBody>
      </p:sp>
    </p:spTree>
    <p:extLst>
      <p:ext uri="{BB962C8B-B14F-4D97-AF65-F5344CB8AC3E}">
        <p14:creationId xmlns:p14="http://schemas.microsoft.com/office/powerpoint/2010/main" val="3917424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dirty="0"/>
              <a:t>Long Short-Term Memory</a:t>
            </a:r>
          </a:p>
        </p:txBody>
      </p:sp>
      <p:sp>
        <p:nvSpPr>
          <p:cNvPr id="79878" name="Rectangle 3"/>
          <p:cNvSpPr>
            <a:spLocks noGrp="1" noChangeArrowheads="1"/>
          </p:cNvSpPr>
          <p:nvPr>
            <p:ph sz="quarter" idx="1"/>
          </p:nvPr>
        </p:nvSpPr>
        <p:spPr>
          <a:xfrm>
            <a:off x="304800" y="1733550"/>
            <a:ext cx="8534400" cy="2438400"/>
          </a:xfrm>
        </p:spPr>
        <p:txBody>
          <a:bodyPr/>
          <a:lstStyle/>
          <a:p>
            <a:pPr eaLnBrk="1" hangingPunct="1"/>
            <a:r>
              <a:rPr lang="vi-VN" dirty="0">
                <a:latin typeface="Calibri" charset="0"/>
              </a:rPr>
              <a:t>Được thiết kế để giải quyết vấn đề Vanishing gradient.</a:t>
            </a:r>
          </a:p>
          <a:p>
            <a:pPr eaLnBrk="1" hangingPunct="1"/>
            <a:endParaRPr lang="vi-VN" dirty="0">
              <a:latin typeface="Calibri" charset="0"/>
            </a:endParaRPr>
          </a:p>
          <a:p>
            <a:pPr eaLnBrk="1" hangingPunct="1"/>
            <a:r>
              <a:rPr lang="vi-VN" dirty="0">
                <a:latin typeface="Calibri" charset="0"/>
              </a:rPr>
              <a:t>Ý tưởng cơ bản:</a:t>
            </a:r>
            <a:r>
              <a:rPr lang="en-US" dirty="0">
                <a:latin typeface="Calibri" charset="0"/>
              </a:rPr>
              <a:t> </a:t>
            </a:r>
            <a:r>
              <a:rPr lang="vi-VN" dirty="0">
                <a:latin typeface="Calibri" charset="0"/>
              </a:rPr>
              <a:t>tách vector s được truyền giữa các bước thời gian thành một thành phần bộ nhớ (ngữ cảnh) và một thành phần trạng thái ẩn.</a:t>
            </a:r>
            <a:endParaRPr lang="en-US" dirty="0">
              <a:latin typeface="Calibri" charset="0"/>
            </a:endParaRPr>
          </a:p>
        </p:txBody>
      </p:sp>
      <p:sp>
        <p:nvSpPr>
          <p:cNvPr id="4" name="Rectangle 3">
            <a:extLst>
              <a:ext uri="{FF2B5EF4-FFF2-40B4-BE49-F238E27FC236}">
                <a16:creationId xmlns:a16="http://schemas.microsoft.com/office/drawing/2014/main" id="{C1852E99-ED73-4101-BEBE-E7938994DF0C}"/>
              </a:ext>
            </a:extLst>
          </p:cNvPr>
          <p:cNvSpPr txBox="1">
            <a:spLocks noChangeArrowheads="1"/>
          </p:cNvSpPr>
          <p:nvPr/>
        </p:nvSpPr>
        <p:spPr bwMode="auto">
          <a:xfrm>
            <a:off x="304800" y="1047750"/>
            <a:ext cx="8534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vi-VN" dirty="0"/>
              <a:t>(</a:t>
            </a:r>
            <a:r>
              <a:rPr lang="de-DE" dirty="0"/>
              <a:t>Hochreiter</a:t>
            </a:r>
            <a:r>
              <a:rPr lang="vi-VN" dirty="0"/>
              <a:t> and </a:t>
            </a:r>
            <a:r>
              <a:rPr lang="de-DE" dirty="0"/>
              <a:t>Schmidhuber, 1997)</a:t>
            </a:r>
            <a:endParaRPr lang="vi-VN" kern="0" dirty="0">
              <a:latin typeface="Calibri" charset="0"/>
            </a:endParaRPr>
          </a:p>
        </p:txBody>
      </p:sp>
    </p:spTree>
    <p:extLst>
      <p:ext uri="{BB962C8B-B14F-4D97-AF65-F5344CB8AC3E}">
        <p14:creationId xmlns:p14="http://schemas.microsoft.com/office/powerpoint/2010/main" val="2042695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a:xfrm>
            <a:off x="304800" y="438150"/>
            <a:ext cx="8534400" cy="742950"/>
          </a:xfrm>
        </p:spPr>
        <p:txBody>
          <a:bodyPr/>
          <a:lstStyle/>
          <a:p>
            <a:pPr eaLnBrk="1" hangingPunct="1"/>
            <a:r>
              <a:rPr lang="en-US" dirty="0"/>
              <a:t>Long Short-Term Memory</a:t>
            </a:r>
          </a:p>
        </p:txBody>
      </p:sp>
      <p:pic>
        <p:nvPicPr>
          <p:cNvPr id="7" name="Picture 6">
            <a:extLst>
              <a:ext uri="{FF2B5EF4-FFF2-40B4-BE49-F238E27FC236}">
                <a16:creationId xmlns:a16="http://schemas.microsoft.com/office/drawing/2014/main" id="{41C89B80-4A8E-4816-BC26-00C2E7E4D20E}"/>
              </a:ext>
            </a:extLst>
          </p:cNvPr>
          <p:cNvPicPr>
            <a:picLocks noChangeAspect="1"/>
          </p:cNvPicPr>
          <p:nvPr/>
        </p:nvPicPr>
        <p:blipFill>
          <a:blip r:embed="rId3"/>
          <a:stretch>
            <a:fillRect/>
          </a:stretch>
        </p:blipFill>
        <p:spPr>
          <a:xfrm>
            <a:off x="1219200" y="1428750"/>
            <a:ext cx="6897861" cy="2667000"/>
          </a:xfrm>
          <a:prstGeom prst="rect">
            <a:avLst/>
          </a:prstGeom>
        </p:spPr>
      </p:pic>
    </p:spTree>
    <p:extLst>
      <p:ext uri="{BB962C8B-B14F-4D97-AF65-F5344CB8AC3E}">
        <p14:creationId xmlns:p14="http://schemas.microsoft.com/office/powerpoint/2010/main" val="2857807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dirty="0" err="1"/>
              <a:t>Các</a:t>
            </a:r>
            <a:r>
              <a:rPr lang="en-US" dirty="0"/>
              <a:t> </a:t>
            </a:r>
            <a:r>
              <a:rPr lang="en-US" dirty="0" err="1"/>
              <a:t>cổng</a:t>
            </a:r>
            <a:endParaRPr lang="en-US" dirty="0"/>
          </a:p>
        </p:txBody>
      </p:sp>
      <p:grpSp>
        <p:nvGrpSpPr>
          <p:cNvPr id="22" name="Group 21">
            <a:extLst>
              <a:ext uri="{FF2B5EF4-FFF2-40B4-BE49-F238E27FC236}">
                <a16:creationId xmlns:a16="http://schemas.microsoft.com/office/drawing/2014/main" id="{882C0319-9170-4062-8840-081B3043AFFD}"/>
              </a:ext>
            </a:extLst>
          </p:cNvPr>
          <p:cNvGrpSpPr/>
          <p:nvPr/>
        </p:nvGrpSpPr>
        <p:grpSpPr>
          <a:xfrm>
            <a:off x="4876800" y="514350"/>
            <a:ext cx="4114800" cy="2643477"/>
            <a:chOff x="4876800" y="583438"/>
            <a:chExt cx="4114800" cy="2643477"/>
          </a:xfrm>
        </p:grpSpPr>
        <p:pic>
          <p:nvPicPr>
            <p:cNvPr id="20" name="Picture 19" descr="Diagram&#10;&#10;Description automatically generated">
              <a:extLst>
                <a:ext uri="{FF2B5EF4-FFF2-40B4-BE49-F238E27FC236}">
                  <a16:creationId xmlns:a16="http://schemas.microsoft.com/office/drawing/2014/main" id="{404A7D3F-7478-4A6E-BFB0-132097A77EB6}"/>
                </a:ext>
              </a:extLst>
            </p:cNvPr>
            <p:cNvPicPr>
              <a:picLocks noChangeAspect="1"/>
            </p:cNvPicPr>
            <p:nvPr/>
          </p:nvPicPr>
          <p:blipFill>
            <a:blip r:embed="rId3"/>
            <a:stretch>
              <a:fillRect/>
            </a:stretch>
          </p:blipFill>
          <p:spPr>
            <a:xfrm>
              <a:off x="4876800" y="583438"/>
              <a:ext cx="4114800" cy="2643477"/>
            </a:xfrm>
            <a:prstGeom prst="rect">
              <a:avLst/>
            </a:prstGeom>
          </p:spPr>
        </p:pic>
        <p:sp>
          <p:nvSpPr>
            <p:cNvPr id="4" name="Rectangle 3">
              <a:extLst>
                <a:ext uri="{FF2B5EF4-FFF2-40B4-BE49-F238E27FC236}">
                  <a16:creationId xmlns:a16="http://schemas.microsoft.com/office/drawing/2014/main" id="{C08E2792-DA2C-4692-8D97-2CCA3627861F}"/>
                </a:ext>
              </a:extLst>
            </p:cNvPr>
            <p:cNvSpPr/>
            <p:nvPr/>
          </p:nvSpPr>
          <p:spPr bwMode="auto">
            <a:xfrm>
              <a:off x="5659193" y="2042816"/>
              <a:ext cx="304800" cy="674894"/>
            </a:xfrm>
            <a:prstGeom prst="rect">
              <a:avLst/>
            </a:prstGeom>
            <a:noFill/>
            <a:ln w="28575" cap="flat" cmpd="sng" algn="ctr">
              <a:solidFill>
                <a:srgbClr val="C0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lumMod val="95000"/>
                    <a:lumOff val="5000"/>
                  </a:schemeClr>
                </a:solidFill>
                <a:effectLst/>
                <a:latin typeface="Lucida Sans" pitchFamily="-65" charset="0"/>
              </a:endParaRPr>
            </a:p>
          </p:txBody>
        </p:sp>
        <p:sp>
          <p:nvSpPr>
            <p:cNvPr id="8" name="Rectangle 7">
              <a:extLst>
                <a:ext uri="{FF2B5EF4-FFF2-40B4-BE49-F238E27FC236}">
                  <a16:creationId xmlns:a16="http://schemas.microsoft.com/office/drawing/2014/main" id="{3F5A8CE7-3E65-49C0-8688-7632F5A0F168}"/>
                </a:ext>
              </a:extLst>
            </p:cNvPr>
            <p:cNvSpPr/>
            <p:nvPr/>
          </p:nvSpPr>
          <p:spPr bwMode="auto">
            <a:xfrm>
              <a:off x="6116392" y="2042816"/>
              <a:ext cx="304801" cy="674894"/>
            </a:xfrm>
            <a:prstGeom prst="rect">
              <a:avLst/>
            </a:prstGeom>
            <a:noFill/>
            <a:ln w="28575" cap="flat" cmpd="sng" algn="ctr">
              <a:solidFill>
                <a:srgbClr val="C0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lumMod val="95000"/>
                    <a:lumOff val="5000"/>
                  </a:schemeClr>
                </a:solidFill>
                <a:effectLst/>
                <a:latin typeface="Lucida Sans" pitchFamily="-65" charset="0"/>
              </a:endParaRPr>
            </a:p>
          </p:txBody>
        </p:sp>
        <p:sp>
          <p:nvSpPr>
            <p:cNvPr id="9" name="Rectangle 8">
              <a:extLst>
                <a:ext uri="{FF2B5EF4-FFF2-40B4-BE49-F238E27FC236}">
                  <a16:creationId xmlns:a16="http://schemas.microsoft.com/office/drawing/2014/main" id="{94A49B3A-B687-4E79-9CDD-36355547DA4E}"/>
                </a:ext>
              </a:extLst>
            </p:cNvPr>
            <p:cNvSpPr/>
            <p:nvPr/>
          </p:nvSpPr>
          <p:spPr bwMode="auto">
            <a:xfrm>
              <a:off x="7086600" y="2042816"/>
              <a:ext cx="381000" cy="674894"/>
            </a:xfrm>
            <a:prstGeom prst="rect">
              <a:avLst/>
            </a:prstGeom>
            <a:noFill/>
            <a:ln w="28575" cap="flat" cmpd="sng" algn="ctr">
              <a:solidFill>
                <a:srgbClr val="C0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lumMod val="95000"/>
                    <a:lumOff val="5000"/>
                  </a:schemeClr>
                </a:solidFill>
                <a:effectLst/>
                <a:latin typeface="Lucida Sans" pitchFamily="-65" charset="0"/>
              </a:endParaRPr>
            </a:p>
          </p:txBody>
        </p:sp>
      </p:grpSp>
      <p:sp>
        <p:nvSpPr>
          <p:cNvPr id="10" name="Rectangle 3">
            <a:extLst>
              <a:ext uri="{FF2B5EF4-FFF2-40B4-BE49-F238E27FC236}">
                <a16:creationId xmlns:a16="http://schemas.microsoft.com/office/drawing/2014/main" id="{C27455B1-0B88-47BB-ACB7-FF531EBC643D}"/>
              </a:ext>
            </a:extLst>
          </p:cNvPr>
          <p:cNvSpPr>
            <a:spLocks noGrp="1" noChangeArrowheads="1"/>
          </p:cNvSpPr>
          <p:nvPr>
            <p:ph sz="quarter" idx="1"/>
          </p:nvPr>
        </p:nvSpPr>
        <p:spPr>
          <a:xfrm>
            <a:off x="304801" y="1352550"/>
            <a:ext cx="4800600" cy="2133600"/>
          </a:xfrm>
        </p:spPr>
        <p:txBody>
          <a:bodyPr/>
          <a:lstStyle/>
          <a:p>
            <a:pPr eaLnBrk="1" hangingPunct="1"/>
            <a:r>
              <a:rPr lang="vi-VN" dirty="0">
                <a:latin typeface="Calibri" charset="0"/>
              </a:rPr>
              <a:t>Các cổng LSTM kiểm soát luồng thông tin</a:t>
            </a:r>
          </a:p>
          <a:p>
            <a:pPr eaLnBrk="1" hangingPunct="1"/>
            <a:endParaRPr lang="vi-VN" dirty="0">
              <a:latin typeface="Calibri" charset="0"/>
            </a:endParaRPr>
          </a:p>
          <a:p>
            <a:pPr eaLnBrk="1" hangingPunct="1"/>
            <a:r>
              <a:rPr lang="vi-VN" dirty="0">
                <a:latin typeface="Calibri" charset="0"/>
              </a:rPr>
              <a:t>Một sigmoid làm giảm giá trị đầu vào của nó thành từ 0 đến 1</a:t>
            </a:r>
          </a:p>
        </p:txBody>
      </p:sp>
      <p:sp>
        <p:nvSpPr>
          <p:cNvPr id="11" name="Rectangle 3">
            <a:extLst>
              <a:ext uri="{FF2B5EF4-FFF2-40B4-BE49-F238E27FC236}">
                <a16:creationId xmlns:a16="http://schemas.microsoft.com/office/drawing/2014/main" id="{5FE87E41-DC8E-46A3-9F45-C8B295D1296E}"/>
              </a:ext>
            </a:extLst>
          </p:cNvPr>
          <p:cNvSpPr txBox="1">
            <a:spLocks noChangeArrowheads="1"/>
          </p:cNvSpPr>
          <p:nvPr/>
        </p:nvSpPr>
        <p:spPr bwMode="auto">
          <a:xfrm>
            <a:off x="280930" y="3736121"/>
            <a:ext cx="8382000" cy="1222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vi-VN" kern="0" dirty="0">
                <a:latin typeface="Calibri" charset="0"/>
              </a:rPr>
              <a:t>Bằng cách nhân đầu ra của một phần tử sigmoid với một vectơ khác, chúng ta quên thông tin trong vectơ (nếu nhân với 0) hoặc cho phép nó vượt qua (nếu nhân với 1)</a:t>
            </a:r>
            <a:endParaRPr lang="en-US" kern="0" dirty="0">
              <a:latin typeface="Calibri" charset="0"/>
            </a:endParaRPr>
          </a:p>
        </p:txBody>
      </p:sp>
    </p:spTree>
    <p:extLst>
      <p:ext uri="{BB962C8B-B14F-4D97-AF65-F5344CB8AC3E}">
        <p14:creationId xmlns:p14="http://schemas.microsoft.com/office/powerpoint/2010/main" val="719990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dirty="0" err="1"/>
              <a:t>Bước</a:t>
            </a:r>
            <a:r>
              <a:rPr lang="en-US" dirty="0"/>
              <a:t> 1 - </a:t>
            </a:r>
            <a:r>
              <a:rPr lang="en-US" dirty="0" err="1"/>
              <a:t>Cổng</a:t>
            </a:r>
            <a:r>
              <a:rPr lang="en-US" dirty="0"/>
              <a:t> </a:t>
            </a:r>
            <a:r>
              <a:rPr lang="en-US" dirty="0" err="1"/>
              <a:t>quên</a:t>
            </a:r>
            <a:r>
              <a:rPr lang="en-US" dirty="0"/>
              <a:t> (forget gate)</a:t>
            </a:r>
          </a:p>
        </p:txBody>
      </p:sp>
      <p:sp>
        <p:nvSpPr>
          <p:cNvPr id="14" name="Rectangle 3">
            <a:extLst>
              <a:ext uri="{FF2B5EF4-FFF2-40B4-BE49-F238E27FC236}">
                <a16:creationId xmlns:a16="http://schemas.microsoft.com/office/drawing/2014/main" id="{3BD6FDDE-D7A5-4794-89FD-3E86DCBE6170}"/>
              </a:ext>
            </a:extLst>
          </p:cNvPr>
          <p:cNvSpPr>
            <a:spLocks noGrp="1" noChangeArrowheads="1"/>
          </p:cNvSpPr>
          <p:nvPr>
            <p:ph sz="quarter" idx="1"/>
          </p:nvPr>
        </p:nvSpPr>
        <p:spPr>
          <a:xfrm>
            <a:off x="304800" y="1504950"/>
            <a:ext cx="4800600" cy="1066800"/>
          </a:xfrm>
        </p:spPr>
        <p:txBody>
          <a:bodyPr/>
          <a:lstStyle/>
          <a:p>
            <a:pPr eaLnBrk="1" hangingPunct="1"/>
            <a:r>
              <a:rPr lang="vi-VN" dirty="0">
                <a:latin typeface="Calibri" charset="0"/>
              </a:rPr>
              <a:t>Mục đích của cổng này để xóa thông tin khỏi ngữ cảnh không còn cần thiết.</a:t>
            </a:r>
          </a:p>
          <a:p>
            <a:pPr eaLnBrk="1" hangingPunct="1"/>
            <a:endParaRPr lang="vi-VN" dirty="0">
              <a:latin typeface="Calibri" charset="0"/>
            </a:endParaRPr>
          </a:p>
        </p:txBody>
      </p:sp>
      <p:pic>
        <p:nvPicPr>
          <p:cNvPr id="17" name="Picture 16">
            <a:extLst>
              <a:ext uri="{FF2B5EF4-FFF2-40B4-BE49-F238E27FC236}">
                <a16:creationId xmlns:a16="http://schemas.microsoft.com/office/drawing/2014/main" id="{45BCDBE5-DF4C-4C66-86C2-BC2439D3F520}"/>
              </a:ext>
            </a:extLst>
          </p:cNvPr>
          <p:cNvPicPr>
            <a:picLocks noChangeAspect="1"/>
          </p:cNvPicPr>
          <p:nvPr/>
        </p:nvPicPr>
        <p:blipFill>
          <a:blip r:embed="rId3"/>
          <a:stretch>
            <a:fillRect/>
          </a:stretch>
        </p:blipFill>
        <p:spPr>
          <a:xfrm>
            <a:off x="647473" y="2952750"/>
            <a:ext cx="3907321" cy="517574"/>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FAC1BC8A-E918-4465-A732-9011549552F1}"/>
              </a:ext>
            </a:extLst>
          </p:cNvPr>
          <p:cNvPicPr>
            <a:picLocks noChangeAspect="1"/>
          </p:cNvPicPr>
          <p:nvPr/>
        </p:nvPicPr>
        <p:blipFill>
          <a:blip r:embed="rId4"/>
          <a:stretch>
            <a:fillRect/>
          </a:stretch>
        </p:blipFill>
        <p:spPr>
          <a:xfrm>
            <a:off x="4800600" y="1428750"/>
            <a:ext cx="4197982" cy="2704541"/>
          </a:xfrm>
          <a:prstGeom prst="rect">
            <a:avLst/>
          </a:prstGeom>
        </p:spPr>
      </p:pic>
    </p:spTree>
    <p:extLst>
      <p:ext uri="{BB962C8B-B14F-4D97-AF65-F5344CB8AC3E}">
        <p14:creationId xmlns:p14="http://schemas.microsoft.com/office/powerpoint/2010/main" val="238381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dirty="0" err="1"/>
              <a:t>Bước</a:t>
            </a:r>
            <a:r>
              <a:rPr lang="en-US" dirty="0"/>
              <a:t> 2 - </a:t>
            </a:r>
            <a:r>
              <a:rPr lang="en-US" dirty="0" err="1"/>
              <a:t>Cổng</a:t>
            </a:r>
            <a:r>
              <a:rPr lang="en-US" dirty="0"/>
              <a:t> </a:t>
            </a:r>
            <a:r>
              <a:rPr lang="en-US" dirty="0" err="1"/>
              <a:t>đầu</a:t>
            </a:r>
            <a:r>
              <a:rPr lang="en-US" dirty="0"/>
              <a:t> </a:t>
            </a:r>
            <a:r>
              <a:rPr lang="en-US" dirty="0" err="1"/>
              <a:t>vào</a:t>
            </a:r>
            <a:r>
              <a:rPr lang="en-US" dirty="0"/>
              <a:t> (input gate)</a:t>
            </a:r>
          </a:p>
        </p:txBody>
      </p:sp>
      <p:sp>
        <p:nvSpPr>
          <p:cNvPr id="14" name="Rectangle 3">
            <a:extLst>
              <a:ext uri="{FF2B5EF4-FFF2-40B4-BE49-F238E27FC236}">
                <a16:creationId xmlns:a16="http://schemas.microsoft.com/office/drawing/2014/main" id="{3BD6FDDE-D7A5-4794-89FD-3E86DCBE6170}"/>
              </a:ext>
            </a:extLst>
          </p:cNvPr>
          <p:cNvSpPr>
            <a:spLocks noGrp="1" noChangeArrowheads="1"/>
          </p:cNvSpPr>
          <p:nvPr>
            <p:ph sz="quarter" idx="1"/>
          </p:nvPr>
        </p:nvSpPr>
        <p:spPr>
          <a:xfrm>
            <a:off x="304800" y="1504950"/>
            <a:ext cx="4800600" cy="1066800"/>
          </a:xfrm>
        </p:spPr>
        <p:txBody>
          <a:bodyPr/>
          <a:lstStyle/>
          <a:p>
            <a:pPr eaLnBrk="1" hangingPunct="1"/>
            <a:r>
              <a:rPr lang="vi-VN" dirty="0">
                <a:latin typeface="Calibri" charset="0"/>
              </a:rPr>
              <a:t>Mục đích của cổng này để chọn thông tin để thêm vào ngữ cảnh hiện tại</a:t>
            </a:r>
          </a:p>
        </p:txBody>
      </p:sp>
      <p:pic>
        <p:nvPicPr>
          <p:cNvPr id="8" name="Picture 7">
            <a:extLst>
              <a:ext uri="{FF2B5EF4-FFF2-40B4-BE49-F238E27FC236}">
                <a16:creationId xmlns:a16="http://schemas.microsoft.com/office/drawing/2014/main" id="{D66F4DBA-6196-4717-BBD9-03392DC472C9}"/>
              </a:ext>
            </a:extLst>
          </p:cNvPr>
          <p:cNvPicPr>
            <a:picLocks noChangeAspect="1"/>
          </p:cNvPicPr>
          <p:nvPr/>
        </p:nvPicPr>
        <p:blipFill>
          <a:blip r:embed="rId3"/>
          <a:stretch>
            <a:fillRect/>
          </a:stretch>
        </p:blipFill>
        <p:spPr>
          <a:xfrm>
            <a:off x="1182330" y="2632600"/>
            <a:ext cx="2895600" cy="451732"/>
          </a:xfrm>
          <a:prstGeom prst="rect">
            <a:avLst/>
          </a:prstGeom>
        </p:spPr>
      </p:pic>
      <p:sp>
        <p:nvSpPr>
          <p:cNvPr id="12" name="Rectangle 3">
            <a:extLst>
              <a:ext uri="{FF2B5EF4-FFF2-40B4-BE49-F238E27FC236}">
                <a16:creationId xmlns:a16="http://schemas.microsoft.com/office/drawing/2014/main" id="{A5553636-F593-454C-810D-385BB9C19574}"/>
              </a:ext>
            </a:extLst>
          </p:cNvPr>
          <p:cNvSpPr txBox="1">
            <a:spLocks noChangeArrowheads="1"/>
          </p:cNvSpPr>
          <p:nvPr/>
        </p:nvSpPr>
        <p:spPr bwMode="auto">
          <a:xfrm>
            <a:off x="275264" y="3217695"/>
            <a:ext cx="4920688"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vi-VN" kern="0" dirty="0">
                <a:latin typeface="Calibri" charset="0"/>
              </a:rPr>
              <a:t>Tính toán thông tin thực tế cần trích xuất từ ​​trạng thái ẩn trước đó và đầu vào hiện tại</a:t>
            </a:r>
          </a:p>
        </p:txBody>
      </p:sp>
      <p:pic>
        <p:nvPicPr>
          <p:cNvPr id="13" name="Picture 12" descr="Diagram&#10;&#10;Description automatically generated">
            <a:extLst>
              <a:ext uri="{FF2B5EF4-FFF2-40B4-BE49-F238E27FC236}">
                <a16:creationId xmlns:a16="http://schemas.microsoft.com/office/drawing/2014/main" id="{9837D75D-6591-47B1-831D-ABC9B0F6D9B0}"/>
              </a:ext>
            </a:extLst>
          </p:cNvPr>
          <p:cNvPicPr>
            <a:picLocks noChangeAspect="1"/>
          </p:cNvPicPr>
          <p:nvPr/>
        </p:nvPicPr>
        <p:blipFill>
          <a:blip r:embed="rId4"/>
          <a:stretch>
            <a:fillRect/>
          </a:stretch>
        </p:blipFill>
        <p:spPr>
          <a:xfrm>
            <a:off x="4920709" y="1123950"/>
            <a:ext cx="3967482" cy="2630375"/>
          </a:xfrm>
          <a:prstGeom prst="rect">
            <a:avLst/>
          </a:prstGeom>
        </p:spPr>
      </p:pic>
      <p:pic>
        <p:nvPicPr>
          <p:cNvPr id="17" name="Picture 16">
            <a:extLst>
              <a:ext uri="{FF2B5EF4-FFF2-40B4-BE49-F238E27FC236}">
                <a16:creationId xmlns:a16="http://schemas.microsoft.com/office/drawing/2014/main" id="{87F2F3B6-E79B-4671-A218-08036D246794}"/>
              </a:ext>
            </a:extLst>
          </p:cNvPr>
          <p:cNvPicPr>
            <a:picLocks noChangeAspect="1"/>
          </p:cNvPicPr>
          <p:nvPr/>
        </p:nvPicPr>
        <p:blipFill>
          <a:blip r:embed="rId5"/>
          <a:stretch>
            <a:fillRect/>
          </a:stretch>
        </p:blipFill>
        <p:spPr>
          <a:xfrm>
            <a:off x="1034509" y="4497275"/>
            <a:ext cx="3886200" cy="387586"/>
          </a:xfrm>
          <a:prstGeom prst="rect">
            <a:avLst/>
          </a:prstGeom>
        </p:spPr>
      </p:pic>
    </p:spTree>
    <p:extLst>
      <p:ext uri="{BB962C8B-B14F-4D97-AF65-F5344CB8AC3E}">
        <p14:creationId xmlns:p14="http://schemas.microsoft.com/office/powerpoint/2010/main" val="314202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EDDF553-F6D8-8043-AA41-4BC0708B7919}"/>
              </a:ext>
            </a:extLst>
          </p:cNvPr>
          <p:cNvPicPr>
            <a:picLocks noChangeAspect="1"/>
          </p:cNvPicPr>
          <p:nvPr/>
        </p:nvPicPr>
        <p:blipFill>
          <a:blip r:embed="rId3"/>
          <a:stretch>
            <a:fillRect/>
          </a:stretch>
        </p:blipFill>
        <p:spPr>
          <a:xfrm>
            <a:off x="1600200" y="1047750"/>
            <a:ext cx="5573419" cy="3124200"/>
          </a:xfrm>
          <a:prstGeom prst="rect">
            <a:avLst/>
          </a:prstGeom>
        </p:spPr>
      </p:pic>
      <p:sp>
        <p:nvSpPr>
          <p:cNvPr id="7" name="Title 1">
            <a:extLst>
              <a:ext uri="{FF2B5EF4-FFF2-40B4-BE49-F238E27FC236}">
                <a16:creationId xmlns:a16="http://schemas.microsoft.com/office/drawing/2014/main" id="{92379134-F934-2449-A7FA-4BBC14BBB7F8}"/>
              </a:ext>
            </a:extLst>
          </p:cNvPr>
          <p:cNvSpPr txBox="1">
            <a:spLocks/>
          </p:cNvSpPr>
          <p:nvPr/>
        </p:nvSpPr>
        <p:spPr bwMode="auto">
          <a:xfrm>
            <a:off x="304800" y="285750"/>
            <a:ext cx="4419600"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r>
              <a:rPr lang="en-US" sz="2800" kern="0" dirty="0" err="1"/>
              <a:t>Mô</a:t>
            </a:r>
            <a:r>
              <a:rPr lang="en-US" sz="2800" kern="0" dirty="0"/>
              <a:t> </a:t>
            </a:r>
            <a:r>
              <a:rPr lang="en-US" sz="2800" kern="0" dirty="0" err="1"/>
              <a:t>hình</a:t>
            </a:r>
            <a:r>
              <a:rPr lang="en-US" sz="2800" kern="0" dirty="0"/>
              <a:t> </a:t>
            </a:r>
            <a:r>
              <a:rPr lang="en-US" sz="2800" kern="0" dirty="0" err="1"/>
              <a:t>ngôn</a:t>
            </a:r>
            <a:r>
              <a:rPr lang="en-US" sz="2800" kern="0" dirty="0"/>
              <a:t> </a:t>
            </a:r>
            <a:r>
              <a:rPr lang="en-US" sz="2800" kern="0" dirty="0" err="1"/>
              <a:t>ngữ</a:t>
            </a:r>
            <a:r>
              <a:rPr lang="en-US" sz="2800" kern="0" dirty="0"/>
              <a:t> </a:t>
            </a:r>
            <a:r>
              <a:rPr lang="en-US" sz="2800" kern="0" dirty="0" err="1"/>
              <a:t>thần</a:t>
            </a:r>
            <a:r>
              <a:rPr lang="en-US" sz="2800" kern="0" dirty="0"/>
              <a:t> </a:t>
            </a:r>
            <a:r>
              <a:rPr lang="en-US" sz="2800" kern="0" dirty="0" err="1"/>
              <a:t>kinh</a:t>
            </a:r>
            <a:endParaRPr lang="en-US" sz="2800" kern="0" dirty="0"/>
          </a:p>
        </p:txBody>
      </p:sp>
    </p:spTree>
    <p:extLst>
      <p:ext uri="{BB962C8B-B14F-4D97-AF65-F5344CB8AC3E}">
        <p14:creationId xmlns:p14="http://schemas.microsoft.com/office/powerpoint/2010/main" val="2203815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dirty="0" err="1"/>
              <a:t>Bước</a:t>
            </a:r>
            <a:r>
              <a:rPr lang="en-US" dirty="0"/>
              <a:t> 3 - </a:t>
            </a:r>
            <a:r>
              <a:rPr lang="en-US" dirty="0" err="1"/>
              <a:t>cập</a:t>
            </a:r>
            <a:r>
              <a:rPr lang="en-US" dirty="0"/>
              <a:t> </a:t>
            </a:r>
            <a:r>
              <a:rPr lang="en-US" dirty="0" err="1"/>
              <a:t>nhật</a:t>
            </a:r>
            <a:r>
              <a:rPr lang="en-US" dirty="0"/>
              <a:t> C</a:t>
            </a:r>
            <a:r>
              <a:rPr lang="en-US" sz="2000" dirty="0"/>
              <a:t>t-1  </a:t>
            </a:r>
            <a:r>
              <a:rPr lang="en-US" dirty="0"/>
              <a:t>sang </a:t>
            </a:r>
            <a:r>
              <a:rPr lang="en-US" dirty="0" err="1"/>
              <a:t>trạng</a:t>
            </a:r>
            <a:r>
              <a:rPr lang="en-US" dirty="0"/>
              <a:t> </a:t>
            </a:r>
            <a:r>
              <a:rPr lang="en-US" dirty="0" err="1"/>
              <a:t>thái</a:t>
            </a:r>
            <a:r>
              <a:rPr lang="en-US" dirty="0"/>
              <a:t> </a:t>
            </a:r>
            <a:r>
              <a:rPr lang="en-US" dirty="0" err="1"/>
              <a:t>mới</a:t>
            </a:r>
            <a:r>
              <a:rPr lang="en-US" dirty="0"/>
              <a:t> C</a:t>
            </a:r>
            <a:r>
              <a:rPr lang="en-US" sz="2400" dirty="0"/>
              <a:t>t</a:t>
            </a:r>
            <a:endParaRPr lang="en-US" dirty="0"/>
          </a:p>
        </p:txBody>
      </p:sp>
      <p:pic>
        <p:nvPicPr>
          <p:cNvPr id="5" name="Picture 4" descr="A picture containing text, clock&#10;&#10;Description automatically generated">
            <a:extLst>
              <a:ext uri="{FF2B5EF4-FFF2-40B4-BE49-F238E27FC236}">
                <a16:creationId xmlns:a16="http://schemas.microsoft.com/office/drawing/2014/main" id="{4177B2FE-A066-4975-8B4A-8C200EC0FCDB}"/>
              </a:ext>
            </a:extLst>
          </p:cNvPr>
          <p:cNvPicPr>
            <a:picLocks noChangeAspect="1"/>
          </p:cNvPicPr>
          <p:nvPr/>
        </p:nvPicPr>
        <p:blipFill>
          <a:blip r:embed="rId3"/>
          <a:stretch>
            <a:fillRect/>
          </a:stretch>
        </p:blipFill>
        <p:spPr>
          <a:xfrm>
            <a:off x="4667334" y="1604307"/>
            <a:ext cx="4102029" cy="2529950"/>
          </a:xfrm>
          <a:prstGeom prst="rect">
            <a:avLst/>
          </a:prstGeom>
        </p:spPr>
      </p:pic>
      <p:grpSp>
        <p:nvGrpSpPr>
          <p:cNvPr id="21" name="Group 20">
            <a:extLst>
              <a:ext uri="{FF2B5EF4-FFF2-40B4-BE49-F238E27FC236}">
                <a16:creationId xmlns:a16="http://schemas.microsoft.com/office/drawing/2014/main" id="{203EDCA9-DC07-46D4-A5A0-57D4C579D21D}"/>
              </a:ext>
            </a:extLst>
          </p:cNvPr>
          <p:cNvGrpSpPr/>
          <p:nvPr/>
        </p:nvGrpSpPr>
        <p:grpSpPr>
          <a:xfrm>
            <a:off x="762000" y="2647950"/>
            <a:ext cx="3531141" cy="505441"/>
            <a:chOff x="278859" y="2675909"/>
            <a:chExt cx="4113387" cy="595349"/>
          </a:xfrm>
        </p:grpSpPr>
        <p:pic>
          <p:nvPicPr>
            <p:cNvPr id="10" name="Picture 9">
              <a:extLst>
                <a:ext uri="{FF2B5EF4-FFF2-40B4-BE49-F238E27FC236}">
                  <a16:creationId xmlns:a16="http://schemas.microsoft.com/office/drawing/2014/main" id="{498407EA-DF87-4651-9722-E76FB1EDFDC3}"/>
                </a:ext>
              </a:extLst>
            </p:cNvPr>
            <p:cNvPicPr>
              <a:picLocks noChangeAspect="1"/>
            </p:cNvPicPr>
            <p:nvPr/>
          </p:nvPicPr>
          <p:blipFill>
            <a:blip r:embed="rId4"/>
            <a:stretch>
              <a:fillRect/>
            </a:stretch>
          </p:blipFill>
          <p:spPr>
            <a:xfrm>
              <a:off x="278859" y="2749854"/>
              <a:ext cx="838200" cy="447460"/>
            </a:xfrm>
            <a:prstGeom prst="rect">
              <a:avLst/>
            </a:prstGeom>
          </p:spPr>
        </p:pic>
        <p:pic>
          <p:nvPicPr>
            <p:cNvPr id="15" name="Picture 14">
              <a:extLst>
                <a:ext uri="{FF2B5EF4-FFF2-40B4-BE49-F238E27FC236}">
                  <a16:creationId xmlns:a16="http://schemas.microsoft.com/office/drawing/2014/main" id="{11EC055D-CF07-44BA-BD40-644F620AE06E}"/>
                </a:ext>
              </a:extLst>
            </p:cNvPr>
            <p:cNvPicPr>
              <a:picLocks noChangeAspect="1"/>
            </p:cNvPicPr>
            <p:nvPr/>
          </p:nvPicPr>
          <p:blipFill>
            <a:blip r:embed="rId5"/>
            <a:stretch>
              <a:fillRect/>
            </a:stretch>
          </p:blipFill>
          <p:spPr>
            <a:xfrm>
              <a:off x="1066800" y="2675909"/>
              <a:ext cx="1752600" cy="595349"/>
            </a:xfrm>
            <a:prstGeom prst="rect">
              <a:avLst/>
            </a:prstGeom>
          </p:spPr>
        </p:pic>
        <p:pic>
          <p:nvPicPr>
            <p:cNvPr id="18" name="Picture 17">
              <a:extLst>
                <a:ext uri="{FF2B5EF4-FFF2-40B4-BE49-F238E27FC236}">
                  <a16:creationId xmlns:a16="http://schemas.microsoft.com/office/drawing/2014/main" id="{2921A0D2-FDC6-475B-8726-BC9B5CF8D634}"/>
                </a:ext>
              </a:extLst>
            </p:cNvPr>
            <p:cNvPicPr>
              <a:picLocks noChangeAspect="1"/>
            </p:cNvPicPr>
            <p:nvPr/>
          </p:nvPicPr>
          <p:blipFill>
            <a:blip r:embed="rId6"/>
            <a:stretch>
              <a:fillRect/>
            </a:stretch>
          </p:blipFill>
          <p:spPr>
            <a:xfrm>
              <a:off x="2743200" y="2788355"/>
              <a:ext cx="408959" cy="408959"/>
            </a:xfrm>
            <a:prstGeom prst="rect">
              <a:avLst/>
            </a:prstGeom>
          </p:spPr>
        </p:pic>
        <p:pic>
          <p:nvPicPr>
            <p:cNvPr id="20" name="Picture 19">
              <a:extLst>
                <a:ext uri="{FF2B5EF4-FFF2-40B4-BE49-F238E27FC236}">
                  <a16:creationId xmlns:a16="http://schemas.microsoft.com/office/drawing/2014/main" id="{F8ED6079-6450-4579-A096-CEA76F6B521A}"/>
                </a:ext>
              </a:extLst>
            </p:cNvPr>
            <p:cNvPicPr>
              <a:picLocks noChangeAspect="1"/>
            </p:cNvPicPr>
            <p:nvPr/>
          </p:nvPicPr>
          <p:blipFill>
            <a:blip r:embed="rId7"/>
            <a:stretch>
              <a:fillRect/>
            </a:stretch>
          </p:blipFill>
          <p:spPr>
            <a:xfrm>
              <a:off x="3255294" y="2675909"/>
              <a:ext cx="1136952" cy="521405"/>
            </a:xfrm>
            <a:prstGeom prst="rect">
              <a:avLst/>
            </a:prstGeom>
          </p:spPr>
        </p:pic>
      </p:grpSp>
    </p:spTree>
    <p:extLst>
      <p:ext uri="{BB962C8B-B14F-4D97-AF65-F5344CB8AC3E}">
        <p14:creationId xmlns:p14="http://schemas.microsoft.com/office/powerpoint/2010/main" val="2740500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dirty="0" err="1"/>
              <a:t>Bước</a:t>
            </a:r>
            <a:r>
              <a:rPr lang="en-US" dirty="0"/>
              <a:t> 4 - </a:t>
            </a:r>
            <a:r>
              <a:rPr lang="en-US" dirty="0" err="1"/>
              <a:t>Cổng</a:t>
            </a:r>
            <a:r>
              <a:rPr lang="en-US" dirty="0"/>
              <a:t> </a:t>
            </a:r>
            <a:r>
              <a:rPr lang="en-US" dirty="0" err="1"/>
              <a:t>đầu</a:t>
            </a:r>
            <a:r>
              <a:rPr lang="en-US" dirty="0"/>
              <a:t> ra (output gate)</a:t>
            </a:r>
          </a:p>
        </p:txBody>
      </p:sp>
      <p:sp>
        <p:nvSpPr>
          <p:cNvPr id="14" name="Rectangle 3">
            <a:extLst>
              <a:ext uri="{FF2B5EF4-FFF2-40B4-BE49-F238E27FC236}">
                <a16:creationId xmlns:a16="http://schemas.microsoft.com/office/drawing/2014/main" id="{3BD6FDDE-D7A5-4794-89FD-3E86DCBE6170}"/>
              </a:ext>
            </a:extLst>
          </p:cNvPr>
          <p:cNvSpPr>
            <a:spLocks noGrp="1" noChangeArrowheads="1"/>
          </p:cNvSpPr>
          <p:nvPr>
            <p:ph sz="quarter" idx="1"/>
          </p:nvPr>
        </p:nvSpPr>
        <p:spPr>
          <a:xfrm>
            <a:off x="304800" y="1504950"/>
            <a:ext cx="4800600" cy="1295400"/>
          </a:xfrm>
        </p:spPr>
        <p:txBody>
          <a:bodyPr/>
          <a:lstStyle/>
          <a:p>
            <a:pPr eaLnBrk="1" hangingPunct="1"/>
            <a:r>
              <a:rPr lang="vi-VN" dirty="0">
                <a:latin typeface="Calibri" charset="0"/>
              </a:rPr>
              <a:t>Cổng đầu ra được sử dụng để quyết định thông tin nào là cần thiết cho trạng thái ẩn hiện tại.</a:t>
            </a:r>
          </a:p>
        </p:txBody>
      </p:sp>
      <p:pic>
        <p:nvPicPr>
          <p:cNvPr id="3" name="Picture 2" descr="A screenshot of a computer&#10;&#10;Description automatically generated with medium confidence">
            <a:extLst>
              <a:ext uri="{FF2B5EF4-FFF2-40B4-BE49-F238E27FC236}">
                <a16:creationId xmlns:a16="http://schemas.microsoft.com/office/drawing/2014/main" id="{2DE2ADBA-EC9B-4842-8B8B-DE763AAC8D68}"/>
              </a:ext>
            </a:extLst>
          </p:cNvPr>
          <p:cNvPicPr>
            <a:picLocks noChangeAspect="1"/>
          </p:cNvPicPr>
          <p:nvPr/>
        </p:nvPicPr>
        <p:blipFill>
          <a:blip r:embed="rId3"/>
          <a:stretch>
            <a:fillRect/>
          </a:stretch>
        </p:blipFill>
        <p:spPr>
          <a:xfrm>
            <a:off x="5124113" y="1274430"/>
            <a:ext cx="3718330" cy="2524371"/>
          </a:xfrm>
          <a:prstGeom prst="rect">
            <a:avLst/>
          </a:prstGeom>
        </p:spPr>
      </p:pic>
      <p:pic>
        <p:nvPicPr>
          <p:cNvPr id="5" name="Picture 4">
            <a:extLst>
              <a:ext uri="{FF2B5EF4-FFF2-40B4-BE49-F238E27FC236}">
                <a16:creationId xmlns:a16="http://schemas.microsoft.com/office/drawing/2014/main" id="{4A7CC989-3744-41E4-86A1-9A70FA266BE9}"/>
              </a:ext>
            </a:extLst>
          </p:cNvPr>
          <p:cNvPicPr>
            <a:picLocks noChangeAspect="1"/>
          </p:cNvPicPr>
          <p:nvPr/>
        </p:nvPicPr>
        <p:blipFill>
          <a:blip r:embed="rId4"/>
          <a:stretch>
            <a:fillRect/>
          </a:stretch>
        </p:blipFill>
        <p:spPr>
          <a:xfrm>
            <a:off x="914400" y="2909195"/>
            <a:ext cx="3276600" cy="823626"/>
          </a:xfrm>
          <a:prstGeom prst="rect">
            <a:avLst/>
          </a:prstGeom>
        </p:spPr>
      </p:pic>
    </p:spTree>
    <p:extLst>
      <p:ext uri="{BB962C8B-B14F-4D97-AF65-F5344CB8AC3E}">
        <p14:creationId xmlns:p14="http://schemas.microsoft.com/office/powerpoint/2010/main" val="2207010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81000" y="205978"/>
            <a:ext cx="8382000" cy="689372"/>
          </a:xfrm>
        </p:spPr>
        <p:txBody>
          <a:bodyPr/>
          <a:lstStyle/>
          <a:p>
            <a:pPr eaLnBrk="1" hangingPunct="1"/>
            <a:r>
              <a:rPr lang="en-US" dirty="0"/>
              <a:t>Gated Recurrent Units (GRU)</a:t>
            </a:r>
          </a:p>
        </p:txBody>
      </p:sp>
      <p:sp>
        <p:nvSpPr>
          <p:cNvPr id="9" name="Rectangle 3">
            <a:extLst>
              <a:ext uri="{FF2B5EF4-FFF2-40B4-BE49-F238E27FC236}">
                <a16:creationId xmlns:a16="http://schemas.microsoft.com/office/drawing/2014/main" id="{66DF1089-6F3D-4AA1-843F-9FA2DD539A87}"/>
              </a:ext>
            </a:extLst>
          </p:cNvPr>
          <p:cNvSpPr>
            <a:spLocks noGrp="1" noChangeArrowheads="1"/>
          </p:cNvSpPr>
          <p:nvPr>
            <p:ph sz="quarter" idx="1"/>
          </p:nvPr>
        </p:nvSpPr>
        <p:spPr>
          <a:xfrm>
            <a:off x="304800" y="1200150"/>
            <a:ext cx="4800600" cy="1524000"/>
          </a:xfrm>
        </p:spPr>
        <p:txBody>
          <a:bodyPr/>
          <a:lstStyle/>
          <a:p>
            <a:pPr eaLnBrk="1" hangingPunct="1"/>
            <a:r>
              <a:rPr lang="vi-VN" dirty="0">
                <a:latin typeface="Calibri" charset="0"/>
              </a:rPr>
              <a:t>Cổng reset </a:t>
            </a:r>
            <a:r>
              <a:rPr lang="vi-VN" b="1" dirty="0">
                <a:latin typeface="Calibri" charset="0"/>
              </a:rPr>
              <a:t>r</a:t>
            </a:r>
            <a:r>
              <a:rPr lang="vi-VN" dirty="0">
                <a:latin typeface="Calibri" charset="0"/>
              </a:rPr>
              <a:t>: Quyết định khía cạnh nào của lớp ẩn trước đó có liên quan đến bối cảnh hiện tại và những gì có thể bỏ qua.</a:t>
            </a:r>
          </a:p>
        </p:txBody>
      </p:sp>
      <p:pic>
        <p:nvPicPr>
          <p:cNvPr id="5" name="Picture 4">
            <a:extLst>
              <a:ext uri="{FF2B5EF4-FFF2-40B4-BE49-F238E27FC236}">
                <a16:creationId xmlns:a16="http://schemas.microsoft.com/office/drawing/2014/main" id="{ABC1197A-E0A7-4EF9-A94F-491BA4D65C55}"/>
              </a:ext>
            </a:extLst>
          </p:cNvPr>
          <p:cNvPicPr>
            <a:picLocks noChangeAspect="1"/>
          </p:cNvPicPr>
          <p:nvPr/>
        </p:nvPicPr>
        <p:blipFill>
          <a:blip r:embed="rId3"/>
          <a:stretch>
            <a:fillRect/>
          </a:stretch>
        </p:blipFill>
        <p:spPr>
          <a:xfrm>
            <a:off x="5019417" y="1123950"/>
            <a:ext cx="4093779" cy="2895600"/>
          </a:xfrm>
          <a:prstGeom prst="rect">
            <a:avLst/>
          </a:prstGeom>
        </p:spPr>
      </p:pic>
      <p:pic>
        <p:nvPicPr>
          <p:cNvPr id="10" name="Picture 9">
            <a:extLst>
              <a:ext uri="{FF2B5EF4-FFF2-40B4-BE49-F238E27FC236}">
                <a16:creationId xmlns:a16="http://schemas.microsoft.com/office/drawing/2014/main" id="{53F26812-D5F0-495D-A71D-5AD751EBAB3C}"/>
              </a:ext>
            </a:extLst>
          </p:cNvPr>
          <p:cNvPicPr>
            <a:picLocks noChangeAspect="1"/>
          </p:cNvPicPr>
          <p:nvPr/>
        </p:nvPicPr>
        <p:blipFill>
          <a:blip r:embed="rId4"/>
          <a:stretch>
            <a:fillRect/>
          </a:stretch>
        </p:blipFill>
        <p:spPr>
          <a:xfrm>
            <a:off x="1185862" y="2800350"/>
            <a:ext cx="3038475" cy="369700"/>
          </a:xfrm>
          <a:prstGeom prst="rect">
            <a:avLst/>
          </a:prstGeom>
        </p:spPr>
      </p:pic>
      <p:sp>
        <p:nvSpPr>
          <p:cNvPr id="13" name="Rectangle 3">
            <a:extLst>
              <a:ext uri="{FF2B5EF4-FFF2-40B4-BE49-F238E27FC236}">
                <a16:creationId xmlns:a16="http://schemas.microsoft.com/office/drawing/2014/main" id="{B326B3F6-DC3B-45BC-9682-7754207D9A12}"/>
              </a:ext>
            </a:extLst>
          </p:cNvPr>
          <p:cNvSpPr txBox="1">
            <a:spLocks noChangeArrowheads="1"/>
          </p:cNvSpPr>
          <p:nvPr/>
        </p:nvSpPr>
        <p:spPr bwMode="auto">
          <a:xfrm>
            <a:off x="304800" y="3208304"/>
            <a:ext cx="4800600" cy="430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vi-VN" kern="0" dirty="0">
                <a:latin typeface="Calibri" charset="0"/>
              </a:rPr>
              <a:t>Trạng thái lớp ẩn mới</a:t>
            </a:r>
          </a:p>
        </p:txBody>
      </p:sp>
      <p:pic>
        <p:nvPicPr>
          <p:cNvPr id="12" name="Picture 11">
            <a:extLst>
              <a:ext uri="{FF2B5EF4-FFF2-40B4-BE49-F238E27FC236}">
                <a16:creationId xmlns:a16="http://schemas.microsoft.com/office/drawing/2014/main" id="{48AA7791-B4D6-402D-9704-7B561D455180}"/>
              </a:ext>
            </a:extLst>
          </p:cNvPr>
          <p:cNvPicPr>
            <a:picLocks noChangeAspect="1"/>
          </p:cNvPicPr>
          <p:nvPr/>
        </p:nvPicPr>
        <p:blipFill>
          <a:blip r:embed="rId5"/>
          <a:stretch>
            <a:fillRect/>
          </a:stretch>
        </p:blipFill>
        <p:spPr>
          <a:xfrm>
            <a:off x="762000" y="3713405"/>
            <a:ext cx="4093779" cy="459890"/>
          </a:xfrm>
          <a:prstGeom prst="rect">
            <a:avLst/>
          </a:prstGeom>
        </p:spPr>
      </p:pic>
    </p:spTree>
    <p:extLst>
      <p:ext uri="{BB962C8B-B14F-4D97-AF65-F5344CB8AC3E}">
        <p14:creationId xmlns:p14="http://schemas.microsoft.com/office/powerpoint/2010/main" val="2688559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81000" y="205978"/>
            <a:ext cx="8382000" cy="689372"/>
          </a:xfrm>
        </p:spPr>
        <p:txBody>
          <a:bodyPr/>
          <a:lstStyle/>
          <a:p>
            <a:pPr eaLnBrk="1" hangingPunct="1"/>
            <a:r>
              <a:rPr lang="en-US" dirty="0"/>
              <a:t>Gated Recurrent Units (GRU) (Cho et al., 2014)</a:t>
            </a:r>
          </a:p>
        </p:txBody>
      </p:sp>
      <p:sp>
        <p:nvSpPr>
          <p:cNvPr id="9" name="Rectangle 3">
            <a:extLst>
              <a:ext uri="{FF2B5EF4-FFF2-40B4-BE49-F238E27FC236}">
                <a16:creationId xmlns:a16="http://schemas.microsoft.com/office/drawing/2014/main" id="{66DF1089-6F3D-4AA1-843F-9FA2DD539A87}"/>
              </a:ext>
            </a:extLst>
          </p:cNvPr>
          <p:cNvSpPr>
            <a:spLocks noGrp="1" noChangeArrowheads="1"/>
          </p:cNvSpPr>
          <p:nvPr>
            <p:ph sz="quarter" idx="1"/>
          </p:nvPr>
        </p:nvSpPr>
        <p:spPr>
          <a:xfrm>
            <a:off x="304800" y="1200150"/>
            <a:ext cx="4800600" cy="1524000"/>
          </a:xfrm>
        </p:spPr>
        <p:txBody>
          <a:bodyPr/>
          <a:lstStyle/>
          <a:p>
            <a:pPr eaLnBrk="1" hangingPunct="1"/>
            <a:r>
              <a:rPr lang="vi-VN" dirty="0">
                <a:latin typeface="Calibri" charset="0"/>
              </a:rPr>
              <a:t>Cổng update </a:t>
            </a:r>
            <a:r>
              <a:rPr lang="vi-VN" b="1" dirty="0">
                <a:latin typeface="Calibri" charset="0"/>
              </a:rPr>
              <a:t>z</a:t>
            </a:r>
            <a:r>
              <a:rPr lang="vi-VN" dirty="0">
                <a:latin typeface="Calibri" charset="0"/>
              </a:rPr>
              <a:t>: xác định khía cạnh nào của trạng thái mới này     sẽ được sử dụng trực tiếp trong trạng thái ẩn mới.</a:t>
            </a:r>
          </a:p>
          <a:p>
            <a:pPr eaLnBrk="1" hangingPunct="1"/>
            <a:r>
              <a:rPr lang="vi-VN" dirty="0">
                <a:latin typeface="Calibri" charset="0"/>
              </a:rPr>
              <a:t>Xác khía cạnh nào của trạng thái trước đó cần được giữ lại sử dụng trong tương lai.</a:t>
            </a:r>
          </a:p>
        </p:txBody>
      </p:sp>
      <p:pic>
        <p:nvPicPr>
          <p:cNvPr id="5" name="Picture 4">
            <a:extLst>
              <a:ext uri="{FF2B5EF4-FFF2-40B4-BE49-F238E27FC236}">
                <a16:creationId xmlns:a16="http://schemas.microsoft.com/office/drawing/2014/main" id="{ABC1197A-E0A7-4EF9-A94F-491BA4D65C55}"/>
              </a:ext>
            </a:extLst>
          </p:cNvPr>
          <p:cNvPicPr>
            <a:picLocks noChangeAspect="1"/>
          </p:cNvPicPr>
          <p:nvPr/>
        </p:nvPicPr>
        <p:blipFill>
          <a:blip r:embed="rId3"/>
          <a:stretch>
            <a:fillRect/>
          </a:stretch>
        </p:blipFill>
        <p:spPr>
          <a:xfrm>
            <a:off x="5019417" y="1123950"/>
            <a:ext cx="4093779" cy="2895600"/>
          </a:xfrm>
          <a:prstGeom prst="rect">
            <a:avLst/>
          </a:prstGeom>
        </p:spPr>
      </p:pic>
      <p:pic>
        <p:nvPicPr>
          <p:cNvPr id="3" name="Picture 2">
            <a:extLst>
              <a:ext uri="{FF2B5EF4-FFF2-40B4-BE49-F238E27FC236}">
                <a16:creationId xmlns:a16="http://schemas.microsoft.com/office/drawing/2014/main" id="{0277527F-FC4D-4DF3-90F3-C0525BE5C9C8}"/>
              </a:ext>
            </a:extLst>
          </p:cNvPr>
          <p:cNvPicPr>
            <a:picLocks noChangeAspect="1"/>
          </p:cNvPicPr>
          <p:nvPr/>
        </p:nvPicPr>
        <p:blipFill>
          <a:blip r:embed="rId4"/>
          <a:stretch>
            <a:fillRect/>
          </a:stretch>
        </p:blipFill>
        <p:spPr>
          <a:xfrm>
            <a:off x="838200" y="4019550"/>
            <a:ext cx="3910519" cy="465163"/>
          </a:xfrm>
          <a:prstGeom prst="rect">
            <a:avLst/>
          </a:prstGeom>
        </p:spPr>
      </p:pic>
      <p:pic>
        <p:nvPicPr>
          <p:cNvPr id="6" name="Picture 5">
            <a:extLst>
              <a:ext uri="{FF2B5EF4-FFF2-40B4-BE49-F238E27FC236}">
                <a16:creationId xmlns:a16="http://schemas.microsoft.com/office/drawing/2014/main" id="{02D298EC-1629-4024-93D6-B950F7F96FC3}"/>
              </a:ext>
            </a:extLst>
          </p:cNvPr>
          <p:cNvPicPr>
            <a:picLocks noChangeAspect="1"/>
          </p:cNvPicPr>
          <p:nvPr/>
        </p:nvPicPr>
        <p:blipFill>
          <a:blip r:embed="rId5"/>
          <a:stretch>
            <a:fillRect/>
          </a:stretch>
        </p:blipFill>
        <p:spPr>
          <a:xfrm>
            <a:off x="4114800" y="1581150"/>
            <a:ext cx="261938" cy="381000"/>
          </a:xfrm>
          <a:prstGeom prst="rect">
            <a:avLst/>
          </a:prstGeom>
        </p:spPr>
      </p:pic>
    </p:spTree>
    <p:extLst>
      <p:ext uri="{BB962C8B-B14F-4D97-AF65-F5344CB8AC3E}">
        <p14:creationId xmlns:p14="http://schemas.microsoft.com/office/powerpoint/2010/main" val="3909891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533400" y="2286000"/>
            <a:ext cx="8077200" cy="1714500"/>
          </a:xfrm>
        </p:spPr>
        <p:txBody>
          <a:bodyPr/>
          <a:lstStyle/>
          <a:p>
            <a:pPr eaLnBrk="1" hangingPunct="1">
              <a:spcAft>
                <a:spcPts val="600"/>
              </a:spcAft>
            </a:pPr>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Transformers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762000" y="742950"/>
            <a:ext cx="7620000" cy="1600200"/>
          </a:xfrm>
        </p:spPr>
        <p:txBody>
          <a:bodyPr/>
          <a:lstStyle/>
          <a:p>
            <a:pPr eaLnBrk="1" hangingPunct="1"/>
            <a:r>
              <a:rPr lang="en-US" sz="4400" dirty="0"/>
              <a:t>Self-Attention Networks:</a:t>
            </a:r>
          </a:p>
        </p:txBody>
      </p:sp>
    </p:spTree>
    <p:extLst>
      <p:ext uri="{BB962C8B-B14F-4D97-AF65-F5344CB8AC3E}">
        <p14:creationId xmlns:p14="http://schemas.microsoft.com/office/powerpoint/2010/main" val="1638272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304800" y="228600"/>
            <a:ext cx="8534400" cy="742950"/>
          </a:xfrm>
        </p:spPr>
        <p:txBody>
          <a:bodyPr/>
          <a:lstStyle/>
          <a:p>
            <a:pPr eaLnBrk="1" hangingPunct="1"/>
            <a:r>
              <a:rPr lang="en-US" dirty="0" err="1"/>
              <a:t>Tại</a:t>
            </a:r>
            <a:r>
              <a:rPr lang="en-US" dirty="0"/>
              <a:t> </a:t>
            </a:r>
            <a:r>
              <a:rPr lang="en-US" dirty="0" err="1"/>
              <a:t>sao</a:t>
            </a:r>
            <a:r>
              <a:rPr lang="en-US" dirty="0"/>
              <a:t> Transformers </a:t>
            </a:r>
            <a:r>
              <a:rPr lang="en-US" dirty="0" err="1"/>
              <a:t>xuất</a:t>
            </a:r>
            <a:r>
              <a:rPr lang="en-US" dirty="0"/>
              <a:t> </a:t>
            </a:r>
            <a:r>
              <a:rPr lang="en-US" dirty="0" err="1"/>
              <a:t>hiện</a:t>
            </a:r>
            <a:r>
              <a:rPr lang="en-US" dirty="0"/>
              <a:t>?</a:t>
            </a:r>
          </a:p>
        </p:txBody>
      </p:sp>
      <p:sp>
        <p:nvSpPr>
          <p:cNvPr id="88067" name="Rectangle 3"/>
          <p:cNvSpPr>
            <a:spLocks noGrp="1" noChangeArrowheads="1"/>
          </p:cNvSpPr>
          <p:nvPr>
            <p:ph sz="quarter" idx="1"/>
          </p:nvPr>
        </p:nvSpPr>
        <p:spPr>
          <a:xfrm>
            <a:off x="304800" y="1276350"/>
            <a:ext cx="8534400" cy="3333750"/>
          </a:xfrm>
        </p:spPr>
        <p:txBody>
          <a:bodyPr/>
          <a:lstStyle/>
          <a:p>
            <a:pPr eaLnBrk="1" hangingPunct="1"/>
            <a:r>
              <a:rPr lang="en-US" dirty="0">
                <a:latin typeface="Calibri" charset="0"/>
              </a:rPr>
              <a:t>LSTM </a:t>
            </a:r>
            <a:r>
              <a:rPr lang="en-US" dirty="0" err="1">
                <a:latin typeface="Calibri" charset="0"/>
              </a:rPr>
              <a:t>vẫn</a:t>
            </a:r>
            <a:r>
              <a:rPr lang="en-US" dirty="0">
                <a:latin typeface="Calibri" charset="0"/>
              </a:rPr>
              <a:t> </a:t>
            </a:r>
            <a:r>
              <a:rPr lang="en-US" dirty="0" err="1">
                <a:latin typeface="Calibri" charset="0"/>
              </a:rPr>
              <a:t>còn</a:t>
            </a:r>
            <a:r>
              <a:rPr lang="en-US" dirty="0">
                <a:latin typeface="Calibri" charset="0"/>
              </a:rPr>
              <a:t> </a:t>
            </a:r>
            <a:r>
              <a:rPr lang="en-US" dirty="0" err="1">
                <a:latin typeface="Calibri" charset="0"/>
              </a:rPr>
              <a:t>bị</a:t>
            </a:r>
            <a:r>
              <a:rPr lang="en-US" dirty="0">
                <a:latin typeface="Calibri" charset="0"/>
              </a:rPr>
              <a:t> </a:t>
            </a:r>
            <a:r>
              <a:rPr lang="en-US" dirty="0" err="1">
                <a:latin typeface="Calibri" charset="0"/>
              </a:rPr>
              <a:t>mất</a:t>
            </a:r>
            <a:r>
              <a:rPr lang="en-US" dirty="0">
                <a:latin typeface="Calibri" charset="0"/>
              </a:rPr>
              <a:t> </a:t>
            </a:r>
            <a:r>
              <a:rPr lang="en-US" dirty="0" err="1">
                <a:latin typeface="Calibri" charset="0"/>
              </a:rPr>
              <a:t>mát</a:t>
            </a:r>
            <a:r>
              <a:rPr lang="en-US" dirty="0">
                <a:latin typeface="Calibri" charset="0"/>
              </a:rPr>
              <a:t> </a:t>
            </a:r>
            <a:r>
              <a:rPr lang="en-US" dirty="0" err="1">
                <a:latin typeface="Calibri" charset="0"/>
              </a:rPr>
              <a:t>thông</a:t>
            </a:r>
            <a:r>
              <a:rPr lang="en-US" dirty="0">
                <a:latin typeface="Calibri" charset="0"/>
              </a:rPr>
              <a:t> tin </a:t>
            </a:r>
            <a:r>
              <a:rPr lang="en-US" dirty="0" err="1">
                <a:latin typeface="Calibri" charset="0"/>
              </a:rPr>
              <a:t>thông</a:t>
            </a:r>
            <a:r>
              <a:rPr lang="en-US" dirty="0">
                <a:latin typeface="Calibri" charset="0"/>
              </a:rPr>
              <a:t> qua </a:t>
            </a:r>
            <a:r>
              <a:rPr lang="en-US" dirty="0" err="1">
                <a:latin typeface="Calibri" charset="0"/>
              </a:rPr>
              <a:t>một</a:t>
            </a:r>
            <a:r>
              <a:rPr lang="en-US" dirty="0">
                <a:latin typeface="Calibri" charset="0"/>
              </a:rPr>
              <a:t> </a:t>
            </a:r>
            <a:r>
              <a:rPr lang="en-US" dirty="0" err="1">
                <a:latin typeface="Calibri" charset="0"/>
              </a:rPr>
              <a:t>loạt</a:t>
            </a:r>
            <a:r>
              <a:rPr lang="en-US" dirty="0">
                <a:latin typeface="Calibri" charset="0"/>
              </a:rPr>
              <a:t> </a:t>
            </a:r>
            <a:r>
              <a:rPr lang="en-US" dirty="0" err="1">
                <a:latin typeface="Calibri" charset="0"/>
              </a:rPr>
              <a:t>các</a:t>
            </a:r>
            <a:r>
              <a:rPr lang="en-US" dirty="0">
                <a:latin typeface="Calibri" charset="0"/>
              </a:rPr>
              <a:t> </a:t>
            </a:r>
            <a:r>
              <a:rPr lang="en-US" dirty="0" err="1">
                <a:latin typeface="Calibri" charset="0"/>
              </a:rPr>
              <a:t>kết</a:t>
            </a:r>
            <a:r>
              <a:rPr lang="en-US" dirty="0">
                <a:latin typeface="Calibri" charset="0"/>
              </a:rPr>
              <a:t> </a:t>
            </a:r>
            <a:r>
              <a:rPr lang="en-US" dirty="0" err="1">
                <a:latin typeface="Calibri" charset="0"/>
              </a:rPr>
              <a:t>nối</a:t>
            </a:r>
            <a:r>
              <a:rPr lang="en-US" dirty="0">
                <a:latin typeface="Calibri" charset="0"/>
              </a:rPr>
              <a:t> </a:t>
            </a:r>
            <a:r>
              <a:rPr lang="en-US" dirty="0" err="1">
                <a:latin typeface="Calibri" charset="0"/>
              </a:rPr>
              <a:t>lặp</a:t>
            </a:r>
            <a:r>
              <a:rPr lang="en-US" dirty="0">
                <a:latin typeface="Calibri" charset="0"/>
              </a:rPr>
              <a:t> </a:t>
            </a:r>
            <a:r>
              <a:rPr lang="en-US" dirty="0" err="1">
                <a:latin typeface="Calibri" charset="0"/>
              </a:rPr>
              <a:t>lại</a:t>
            </a:r>
            <a:r>
              <a:rPr lang="en-US" dirty="0">
                <a:latin typeface="Calibri" charset="0"/>
              </a:rPr>
              <a:t>.</a:t>
            </a:r>
          </a:p>
          <a:p>
            <a:pPr eaLnBrk="1" hangingPunct="1"/>
            <a:endParaRPr lang="en-US" dirty="0">
              <a:latin typeface="Calibri" charset="0"/>
            </a:endParaRPr>
          </a:p>
          <a:p>
            <a:pPr eaLnBrk="1" hangingPunct="1"/>
            <a:r>
              <a:rPr lang="en-US" dirty="0" err="1">
                <a:latin typeface="Calibri" charset="0"/>
              </a:rPr>
              <a:t>Vì</a:t>
            </a:r>
            <a:r>
              <a:rPr lang="en-US" dirty="0">
                <a:latin typeface="Calibri" charset="0"/>
              </a:rPr>
              <a:t> </a:t>
            </a:r>
            <a:r>
              <a:rPr lang="en-US" dirty="0" err="1">
                <a:latin typeface="Calibri" charset="0"/>
              </a:rPr>
              <a:t>tính</a:t>
            </a:r>
            <a:r>
              <a:rPr lang="en-US" dirty="0">
                <a:latin typeface="Calibri" charset="0"/>
              </a:rPr>
              <a:t> </a:t>
            </a:r>
            <a:r>
              <a:rPr lang="en-US" dirty="0" err="1">
                <a:latin typeface="Calibri" charset="0"/>
              </a:rPr>
              <a:t>chất</a:t>
            </a:r>
            <a:r>
              <a:rPr lang="en-US" dirty="0">
                <a:latin typeface="Calibri" charset="0"/>
              </a:rPr>
              <a:t> </a:t>
            </a:r>
            <a:r>
              <a:rPr lang="en-US" dirty="0" err="1">
                <a:latin typeface="Calibri" charset="0"/>
              </a:rPr>
              <a:t>tuần</a:t>
            </a:r>
            <a:r>
              <a:rPr lang="en-US" dirty="0">
                <a:latin typeface="Calibri" charset="0"/>
              </a:rPr>
              <a:t> </a:t>
            </a:r>
            <a:r>
              <a:rPr lang="en-US" dirty="0" err="1">
                <a:latin typeface="Calibri" charset="0"/>
              </a:rPr>
              <a:t>tự</a:t>
            </a:r>
            <a:r>
              <a:rPr lang="en-US" dirty="0">
                <a:latin typeface="Calibri" charset="0"/>
              </a:rPr>
              <a:t> </a:t>
            </a:r>
            <a:r>
              <a:rPr lang="en-US" dirty="0" err="1">
                <a:latin typeface="Calibri" charset="0"/>
              </a:rPr>
              <a:t>nên</a:t>
            </a:r>
            <a:r>
              <a:rPr lang="en-US" dirty="0">
                <a:latin typeface="Calibri" charset="0"/>
              </a:rPr>
              <a:t> </a:t>
            </a:r>
            <a:r>
              <a:rPr lang="en-US" dirty="0" err="1">
                <a:latin typeface="Calibri" charset="0"/>
              </a:rPr>
              <a:t>không</a:t>
            </a:r>
            <a:r>
              <a:rPr lang="en-US" dirty="0">
                <a:latin typeface="Calibri" charset="0"/>
              </a:rPr>
              <a:t> </a:t>
            </a:r>
            <a:r>
              <a:rPr lang="en-US" dirty="0" err="1">
                <a:latin typeface="Calibri" charset="0"/>
              </a:rPr>
              <a:t>sử</a:t>
            </a:r>
            <a:r>
              <a:rPr lang="en-US" dirty="0">
                <a:latin typeface="Calibri" charset="0"/>
              </a:rPr>
              <a:t> </a:t>
            </a:r>
            <a:r>
              <a:rPr lang="en-US" dirty="0" err="1">
                <a:latin typeface="Calibri" charset="0"/>
              </a:rPr>
              <a:t>dụng</a:t>
            </a:r>
            <a:r>
              <a:rPr lang="en-US" dirty="0">
                <a:latin typeface="Calibri" charset="0"/>
              </a:rPr>
              <a:t> </a:t>
            </a:r>
            <a:r>
              <a:rPr lang="en-US" dirty="0" err="1">
                <a:latin typeface="Calibri" charset="0"/>
              </a:rPr>
              <a:t>được</a:t>
            </a:r>
            <a:r>
              <a:rPr lang="en-US" dirty="0">
                <a:latin typeface="Calibri" charset="0"/>
              </a:rPr>
              <a:t> </a:t>
            </a:r>
            <a:r>
              <a:rPr lang="en-US" dirty="0" err="1">
                <a:latin typeface="Calibri" charset="0"/>
              </a:rPr>
              <a:t>các</a:t>
            </a:r>
            <a:r>
              <a:rPr lang="en-US" dirty="0">
                <a:latin typeface="Calibri" charset="0"/>
              </a:rPr>
              <a:t> </a:t>
            </a:r>
            <a:r>
              <a:rPr lang="en-US" dirty="0" err="1">
                <a:latin typeface="Calibri" charset="0"/>
              </a:rPr>
              <a:t>nguồn</a:t>
            </a:r>
            <a:r>
              <a:rPr lang="en-US" dirty="0">
                <a:latin typeface="Calibri" charset="0"/>
              </a:rPr>
              <a:t> </a:t>
            </a:r>
            <a:r>
              <a:rPr lang="en-US" dirty="0" err="1">
                <a:latin typeface="Calibri" charset="0"/>
              </a:rPr>
              <a:t>tài</a:t>
            </a:r>
            <a:r>
              <a:rPr lang="en-US" dirty="0">
                <a:latin typeface="Calibri" charset="0"/>
              </a:rPr>
              <a:t> </a:t>
            </a:r>
            <a:r>
              <a:rPr lang="en-US" dirty="0" err="1">
                <a:latin typeface="Calibri" charset="0"/>
              </a:rPr>
              <a:t>nguyên</a:t>
            </a:r>
            <a:r>
              <a:rPr lang="en-US" dirty="0">
                <a:latin typeface="Calibri" charset="0"/>
              </a:rPr>
              <a:t> song </a:t>
            </a:r>
            <a:r>
              <a:rPr lang="en-US" dirty="0" err="1">
                <a:latin typeface="Calibri" charset="0"/>
              </a:rPr>
              <a:t>song</a:t>
            </a:r>
            <a:r>
              <a:rPr lang="en-US" dirty="0">
                <a:latin typeface="Calibri" charset="0"/>
              </a:rPr>
              <a:t>.</a:t>
            </a:r>
          </a:p>
        </p:txBody>
      </p:sp>
    </p:spTree>
    <p:extLst>
      <p:ext uri="{BB962C8B-B14F-4D97-AF65-F5344CB8AC3E}">
        <p14:creationId xmlns:p14="http://schemas.microsoft.com/office/powerpoint/2010/main" val="3757811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dirty="0"/>
              <a:t>Self-Attention Layer (Vaswani et al., 2017)</a:t>
            </a:r>
          </a:p>
        </p:txBody>
      </p:sp>
      <p:sp>
        <p:nvSpPr>
          <p:cNvPr id="90115" name="Rectangle 3"/>
          <p:cNvSpPr>
            <a:spLocks noGrp="1" noChangeArrowheads="1"/>
          </p:cNvSpPr>
          <p:nvPr>
            <p:ph sz="quarter" idx="1"/>
          </p:nvPr>
        </p:nvSpPr>
        <p:spPr>
          <a:xfrm>
            <a:off x="304800" y="1352550"/>
            <a:ext cx="8534400" cy="1066800"/>
          </a:xfrm>
        </p:spPr>
        <p:txBody>
          <a:bodyPr/>
          <a:lstStyle/>
          <a:p>
            <a:pPr eaLnBrk="1" hangingPunct="1"/>
            <a:r>
              <a:rPr lang="en-US" sz="2000" dirty="0" err="1">
                <a:latin typeface="Calibri" charset="0"/>
              </a:rPr>
              <a:t>Luồng</a:t>
            </a:r>
            <a:r>
              <a:rPr lang="en-US" sz="2000" dirty="0">
                <a:latin typeface="Calibri" charset="0"/>
              </a:rPr>
              <a:t> </a:t>
            </a:r>
            <a:r>
              <a:rPr lang="en-US" sz="2000" dirty="0" err="1">
                <a:latin typeface="Calibri" charset="0"/>
              </a:rPr>
              <a:t>thông</a:t>
            </a:r>
            <a:r>
              <a:rPr lang="en-US" sz="2000" dirty="0">
                <a:latin typeface="Calibri" charset="0"/>
              </a:rPr>
              <a:t> tin </a:t>
            </a:r>
            <a:r>
              <a:rPr lang="en-US" sz="2000" dirty="0" err="1">
                <a:latin typeface="Calibri" charset="0"/>
              </a:rPr>
              <a:t>trong</a:t>
            </a:r>
            <a:r>
              <a:rPr lang="en-US" sz="2000" dirty="0">
                <a:latin typeface="Calibri" charset="0"/>
              </a:rPr>
              <a:t> </a:t>
            </a:r>
            <a:r>
              <a:rPr lang="en-US" sz="2000" dirty="0" err="1">
                <a:latin typeface="Calibri" charset="0"/>
              </a:rPr>
              <a:t>mô</a:t>
            </a:r>
            <a:r>
              <a:rPr lang="en-US" sz="2000" dirty="0">
                <a:latin typeface="Calibri" charset="0"/>
              </a:rPr>
              <a:t> </a:t>
            </a:r>
            <a:r>
              <a:rPr lang="en-US" sz="2000" dirty="0" err="1">
                <a:latin typeface="Calibri" charset="0"/>
              </a:rPr>
              <a:t>hình</a:t>
            </a:r>
            <a:r>
              <a:rPr lang="en-US" sz="2000" dirty="0">
                <a:latin typeface="Calibri" charset="0"/>
              </a:rPr>
              <a:t> self-attention</a:t>
            </a:r>
          </a:p>
          <a:p>
            <a:pPr eaLnBrk="1" hangingPunct="1"/>
            <a:r>
              <a:rPr lang="en-US" sz="2000" dirty="0">
                <a:latin typeface="Calibri" charset="0"/>
              </a:rPr>
              <a:t>Khi </a:t>
            </a:r>
            <a:r>
              <a:rPr lang="en-US" sz="2000" dirty="0" err="1">
                <a:latin typeface="Calibri" charset="0"/>
              </a:rPr>
              <a:t>xử</a:t>
            </a:r>
            <a:r>
              <a:rPr lang="en-US" sz="2000" dirty="0">
                <a:latin typeface="Calibri" charset="0"/>
              </a:rPr>
              <a:t> </a:t>
            </a:r>
            <a:r>
              <a:rPr lang="en-US" sz="2000" dirty="0" err="1">
                <a:latin typeface="Calibri" charset="0"/>
              </a:rPr>
              <a:t>lý</a:t>
            </a:r>
            <a:r>
              <a:rPr lang="en-US" sz="2000" dirty="0">
                <a:latin typeface="Calibri" charset="0"/>
              </a:rPr>
              <a:t> </a:t>
            </a:r>
            <a:r>
              <a:rPr lang="en-US" sz="2000" dirty="0" err="1">
                <a:latin typeface="Calibri" charset="0"/>
              </a:rPr>
              <a:t>từng</a:t>
            </a:r>
            <a:r>
              <a:rPr lang="en-US" sz="2000" dirty="0">
                <a:latin typeface="Calibri" charset="0"/>
              </a:rPr>
              <a:t> </a:t>
            </a:r>
            <a:r>
              <a:rPr lang="en-US" sz="2000" dirty="0" err="1">
                <a:latin typeface="Calibri" charset="0"/>
              </a:rPr>
              <a:t>phần</a:t>
            </a:r>
            <a:r>
              <a:rPr lang="en-US" sz="2000" dirty="0">
                <a:latin typeface="Calibri" charset="0"/>
              </a:rPr>
              <a:t> </a:t>
            </a:r>
            <a:r>
              <a:rPr lang="en-US" sz="2000" dirty="0" err="1">
                <a:latin typeface="Calibri" charset="0"/>
              </a:rPr>
              <a:t>tử</a:t>
            </a:r>
            <a:r>
              <a:rPr lang="en-US" sz="2000" dirty="0">
                <a:latin typeface="Calibri" charset="0"/>
              </a:rPr>
              <a:t>, </a:t>
            </a:r>
            <a:r>
              <a:rPr lang="en-US" sz="2000" dirty="0" err="1">
                <a:latin typeface="Calibri" charset="0"/>
              </a:rPr>
              <a:t>mô</a:t>
            </a:r>
            <a:r>
              <a:rPr lang="en-US" sz="2000" dirty="0">
                <a:latin typeface="Calibri" charset="0"/>
              </a:rPr>
              <a:t> </a:t>
            </a:r>
            <a:r>
              <a:rPr lang="en-US" sz="2000" dirty="0" err="1">
                <a:latin typeface="Calibri" charset="0"/>
              </a:rPr>
              <a:t>hình</a:t>
            </a:r>
            <a:r>
              <a:rPr lang="en-US" sz="2000" dirty="0">
                <a:latin typeface="Calibri" charset="0"/>
              </a:rPr>
              <a:t> </a:t>
            </a:r>
            <a:r>
              <a:rPr lang="en-US" sz="2000" dirty="0" err="1">
                <a:latin typeface="Calibri" charset="0"/>
              </a:rPr>
              <a:t>chú</a:t>
            </a:r>
            <a:r>
              <a:rPr lang="en-US" sz="2000" dirty="0">
                <a:latin typeface="Calibri" charset="0"/>
              </a:rPr>
              <a:t> ý </a:t>
            </a:r>
            <a:r>
              <a:rPr lang="en-US" sz="2000" dirty="0" err="1">
                <a:latin typeface="Calibri" charset="0"/>
              </a:rPr>
              <a:t>đến</a:t>
            </a:r>
            <a:r>
              <a:rPr lang="en-US" sz="2000" dirty="0">
                <a:latin typeface="Calibri" charset="0"/>
              </a:rPr>
              <a:t> </a:t>
            </a:r>
            <a:r>
              <a:rPr lang="en-US" sz="2000" dirty="0" err="1">
                <a:latin typeface="Calibri" charset="0"/>
              </a:rPr>
              <a:t>tất</a:t>
            </a:r>
            <a:r>
              <a:rPr lang="en-US" sz="2000" dirty="0">
                <a:latin typeface="Calibri" charset="0"/>
              </a:rPr>
              <a:t> </a:t>
            </a:r>
            <a:r>
              <a:rPr lang="en-US" sz="2000" dirty="0" err="1">
                <a:latin typeface="Calibri" charset="0"/>
              </a:rPr>
              <a:t>cả</a:t>
            </a:r>
            <a:r>
              <a:rPr lang="en-US" sz="2000" dirty="0">
                <a:latin typeface="Calibri" charset="0"/>
              </a:rPr>
              <a:t> </a:t>
            </a:r>
            <a:r>
              <a:rPr lang="en-US" sz="2000" dirty="0" err="1">
                <a:latin typeface="Calibri" charset="0"/>
              </a:rPr>
              <a:t>các</a:t>
            </a:r>
            <a:r>
              <a:rPr lang="en-US" sz="2000" dirty="0">
                <a:latin typeface="Calibri" charset="0"/>
              </a:rPr>
              <a:t> </a:t>
            </a:r>
            <a:r>
              <a:rPr lang="en-US" sz="2000" dirty="0" err="1">
                <a:latin typeface="Calibri" charset="0"/>
              </a:rPr>
              <a:t>đầu</a:t>
            </a:r>
            <a:r>
              <a:rPr lang="en-US" sz="2000" dirty="0">
                <a:latin typeface="Calibri" charset="0"/>
              </a:rPr>
              <a:t> </a:t>
            </a:r>
            <a:r>
              <a:rPr lang="en-US" sz="2000" dirty="0" err="1">
                <a:latin typeface="Calibri" charset="0"/>
              </a:rPr>
              <a:t>vào</a:t>
            </a:r>
            <a:r>
              <a:rPr lang="en-US" sz="2000" dirty="0">
                <a:latin typeface="Calibri" charset="0"/>
              </a:rPr>
              <a:t> </a:t>
            </a:r>
            <a:r>
              <a:rPr lang="en-US" sz="2000" dirty="0" err="1">
                <a:latin typeface="Calibri" charset="0"/>
              </a:rPr>
              <a:t>và</a:t>
            </a:r>
            <a:r>
              <a:rPr lang="en-US" sz="2000" dirty="0">
                <a:latin typeface="Calibri" charset="0"/>
              </a:rPr>
              <a:t> bao </a:t>
            </a:r>
            <a:r>
              <a:rPr lang="en-US" sz="2000" dirty="0" err="1">
                <a:latin typeface="Calibri" charset="0"/>
              </a:rPr>
              <a:t>gồm</a:t>
            </a:r>
            <a:r>
              <a:rPr lang="en-US" sz="2000" dirty="0">
                <a:latin typeface="Calibri" charset="0"/>
              </a:rPr>
              <a:t> </a:t>
            </a:r>
            <a:r>
              <a:rPr lang="en-US" sz="2000" dirty="0" err="1">
                <a:latin typeface="Calibri" charset="0"/>
              </a:rPr>
              <a:t>cả</a:t>
            </a:r>
            <a:r>
              <a:rPr lang="en-US" sz="2000" dirty="0">
                <a:latin typeface="Calibri" charset="0"/>
              </a:rPr>
              <a:t> </a:t>
            </a:r>
            <a:r>
              <a:rPr lang="en-US" sz="2000" dirty="0" err="1">
                <a:latin typeface="Calibri" charset="0"/>
              </a:rPr>
              <a:t>đầu</a:t>
            </a:r>
            <a:r>
              <a:rPr lang="en-US" sz="2000" dirty="0">
                <a:latin typeface="Calibri" charset="0"/>
              </a:rPr>
              <a:t> </a:t>
            </a:r>
            <a:r>
              <a:rPr lang="en-US" sz="2000" dirty="0" err="1">
                <a:latin typeface="Calibri" charset="0"/>
              </a:rPr>
              <a:t>vào</a:t>
            </a:r>
            <a:r>
              <a:rPr lang="en-US" sz="2000" dirty="0">
                <a:latin typeface="Calibri" charset="0"/>
              </a:rPr>
              <a:t> </a:t>
            </a:r>
            <a:r>
              <a:rPr lang="en-US" sz="2000" dirty="0" err="1">
                <a:latin typeface="Calibri" charset="0"/>
              </a:rPr>
              <a:t>hiện</a:t>
            </a:r>
            <a:r>
              <a:rPr lang="en-US" sz="2000" dirty="0">
                <a:latin typeface="Calibri" charset="0"/>
              </a:rPr>
              <a:t> </a:t>
            </a:r>
            <a:r>
              <a:rPr lang="en-US" sz="2000" dirty="0" err="1">
                <a:latin typeface="Calibri" charset="0"/>
              </a:rPr>
              <a:t>tại</a:t>
            </a:r>
            <a:r>
              <a:rPr lang="en-US" sz="2000" dirty="0">
                <a:latin typeface="Calibri" charset="0"/>
              </a:rPr>
              <a:t>.</a:t>
            </a:r>
          </a:p>
          <a:p>
            <a:pPr eaLnBrk="1" hangingPunct="1"/>
            <a:endParaRPr lang="en-US" sz="2000" dirty="0">
              <a:latin typeface="Calibri" charset="0"/>
            </a:endParaRPr>
          </a:p>
          <a:p>
            <a:pPr eaLnBrk="1" hangingPunct="1">
              <a:lnSpc>
                <a:spcPct val="180000"/>
              </a:lnSpc>
            </a:pPr>
            <a:endParaRPr lang="en-US" sz="2000" dirty="0">
              <a:latin typeface="Calibri" charset="0"/>
            </a:endParaRPr>
          </a:p>
        </p:txBody>
      </p:sp>
      <p:pic>
        <p:nvPicPr>
          <p:cNvPr id="3" name="Picture 2">
            <a:extLst>
              <a:ext uri="{FF2B5EF4-FFF2-40B4-BE49-F238E27FC236}">
                <a16:creationId xmlns:a16="http://schemas.microsoft.com/office/drawing/2014/main" id="{9115B1F7-3D1F-47DC-90DF-50961A6A4C50}"/>
              </a:ext>
            </a:extLst>
          </p:cNvPr>
          <p:cNvPicPr>
            <a:picLocks noChangeAspect="1"/>
          </p:cNvPicPr>
          <p:nvPr/>
        </p:nvPicPr>
        <p:blipFill>
          <a:blip r:embed="rId3"/>
          <a:stretch>
            <a:fillRect/>
          </a:stretch>
        </p:blipFill>
        <p:spPr>
          <a:xfrm>
            <a:off x="1295400" y="2419350"/>
            <a:ext cx="6276975" cy="2552359"/>
          </a:xfrm>
          <a:prstGeom prst="rect">
            <a:avLst/>
          </a:prstGeom>
        </p:spPr>
      </p:pic>
    </p:spTree>
    <p:extLst>
      <p:ext uri="{BB962C8B-B14F-4D97-AF65-F5344CB8AC3E}">
        <p14:creationId xmlns:p14="http://schemas.microsoft.com/office/powerpoint/2010/main" val="3113997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dirty="0"/>
              <a:t>Self-Attention Layer</a:t>
            </a:r>
          </a:p>
        </p:txBody>
      </p:sp>
      <p:sp>
        <p:nvSpPr>
          <p:cNvPr id="90115" name="Rectangle 3"/>
          <p:cNvSpPr>
            <a:spLocks noGrp="1" noChangeArrowheads="1"/>
          </p:cNvSpPr>
          <p:nvPr>
            <p:ph sz="quarter" idx="1"/>
          </p:nvPr>
        </p:nvSpPr>
        <p:spPr>
          <a:xfrm>
            <a:off x="304800" y="1352550"/>
            <a:ext cx="8534400" cy="1066800"/>
          </a:xfrm>
        </p:spPr>
        <p:txBody>
          <a:bodyPr/>
          <a:lstStyle/>
          <a:p>
            <a:pPr eaLnBrk="1" hangingPunct="1"/>
            <a:r>
              <a:rPr lang="en-US" sz="2000" dirty="0" err="1">
                <a:latin typeface="Calibri" charset="0"/>
              </a:rPr>
              <a:t>Self Attention</a:t>
            </a:r>
            <a:r>
              <a:rPr lang="en-US" sz="2000" dirty="0">
                <a:latin typeface="Calibri" charset="0"/>
              </a:rPr>
              <a:t> </a:t>
            </a:r>
            <a:r>
              <a:rPr lang="en-US" sz="2000" dirty="0" err="1">
                <a:latin typeface="Calibri" charset="0"/>
              </a:rPr>
              <a:t>cho</a:t>
            </a:r>
            <a:r>
              <a:rPr lang="en-US" sz="2000" dirty="0">
                <a:latin typeface="Calibri" charset="0"/>
              </a:rPr>
              <a:t> </a:t>
            </a:r>
            <a:r>
              <a:rPr lang="en-US" sz="2000" dirty="0" err="1">
                <a:latin typeface="Calibri" charset="0"/>
              </a:rPr>
              <a:t>phép</a:t>
            </a:r>
            <a:r>
              <a:rPr lang="en-US" sz="2000" dirty="0">
                <a:latin typeface="Calibri" charset="0"/>
              </a:rPr>
              <a:t> </a:t>
            </a:r>
            <a:r>
              <a:rPr lang="en-US" sz="2000" dirty="0" err="1">
                <a:latin typeface="Calibri" charset="0"/>
              </a:rPr>
              <a:t>mô</a:t>
            </a:r>
            <a:r>
              <a:rPr lang="en-US" sz="2000" dirty="0">
                <a:latin typeface="Calibri" charset="0"/>
              </a:rPr>
              <a:t> </a:t>
            </a:r>
            <a:r>
              <a:rPr lang="en-US" sz="2000" dirty="0" err="1">
                <a:latin typeface="Calibri" charset="0"/>
              </a:rPr>
              <a:t>hình</a:t>
            </a:r>
            <a:r>
              <a:rPr lang="en-US" sz="2000" dirty="0">
                <a:latin typeface="Calibri" charset="0"/>
              </a:rPr>
              <a:t> </a:t>
            </a:r>
            <a:r>
              <a:rPr lang="en-US" sz="2000" dirty="0" err="1">
                <a:latin typeface="Calibri" charset="0"/>
              </a:rPr>
              <a:t>khi</a:t>
            </a:r>
            <a:r>
              <a:rPr lang="en-US" sz="2000" dirty="0">
                <a:latin typeface="Calibri" charset="0"/>
              </a:rPr>
              <a:t> </a:t>
            </a:r>
            <a:r>
              <a:rPr lang="en-US" sz="2000" dirty="0" err="1">
                <a:latin typeface="Calibri" charset="0"/>
              </a:rPr>
              <a:t>mã</a:t>
            </a:r>
            <a:r>
              <a:rPr lang="en-US" sz="2000" dirty="0">
                <a:latin typeface="Calibri" charset="0"/>
              </a:rPr>
              <a:t> </a:t>
            </a:r>
            <a:r>
              <a:rPr lang="en-US" sz="2000" dirty="0" err="1">
                <a:latin typeface="Calibri" charset="0"/>
              </a:rPr>
              <a:t>hóa</a:t>
            </a:r>
            <a:r>
              <a:rPr lang="en-US" sz="2000" dirty="0">
                <a:latin typeface="Calibri" charset="0"/>
              </a:rPr>
              <a:t> </a:t>
            </a:r>
            <a:r>
              <a:rPr lang="en-US" sz="2000" dirty="0" err="1">
                <a:latin typeface="Calibri" charset="0"/>
              </a:rPr>
              <a:t>một</a:t>
            </a:r>
            <a:r>
              <a:rPr lang="en-US" sz="2000" dirty="0">
                <a:latin typeface="Calibri" charset="0"/>
              </a:rPr>
              <a:t> </a:t>
            </a:r>
            <a:r>
              <a:rPr lang="en-US" sz="2000" dirty="0" err="1">
                <a:latin typeface="Calibri" charset="0"/>
              </a:rPr>
              <a:t>từ</a:t>
            </a:r>
            <a:r>
              <a:rPr lang="en-US" sz="2000" dirty="0">
                <a:latin typeface="Calibri" charset="0"/>
              </a:rPr>
              <a:t> </a:t>
            </a:r>
            <a:r>
              <a:rPr lang="en-US" sz="2000" dirty="0" err="1">
                <a:latin typeface="Calibri" charset="0"/>
              </a:rPr>
              <a:t>có</a:t>
            </a:r>
            <a:r>
              <a:rPr lang="en-US" sz="2000" dirty="0">
                <a:latin typeface="Calibri" charset="0"/>
              </a:rPr>
              <a:t> </a:t>
            </a:r>
            <a:r>
              <a:rPr lang="en-US" sz="2000" dirty="0" err="1">
                <a:latin typeface="Calibri" charset="0"/>
              </a:rPr>
              <a:t>thể</a:t>
            </a:r>
            <a:r>
              <a:rPr lang="en-US" sz="2000" dirty="0">
                <a:latin typeface="Calibri" charset="0"/>
              </a:rPr>
              <a:t> </a:t>
            </a:r>
            <a:r>
              <a:rPr lang="en-US" sz="2000" dirty="0" err="1">
                <a:latin typeface="Calibri" charset="0"/>
              </a:rPr>
              <a:t>sử</a:t>
            </a:r>
            <a:r>
              <a:rPr lang="en-US" sz="2000" dirty="0">
                <a:latin typeface="Calibri" charset="0"/>
              </a:rPr>
              <a:t> </a:t>
            </a:r>
            <a:r>
              <a:rPr lang="en-US" sz="2000" dirty="0" err="1">
                <a:latin typeface="Calibri" charset="0"/>
              </a:rPr>
              <a:t>dụng</a:t>
            </a:r>
            <a:r>
              <a:rPr lang="en-US" sz="2000" dirty="0">
                <a:latin typeface="Calibri" charset="0"/>
              </a:rPr>
              <a:t> </a:t>
            </a:r>
            <a:r>
              <a:rPr lang="en-US" sz="2000" dirty="0" err="1">
                <a:latin typeface="Calibri" charset="0"/>
              </a:rPr>
              <a:t>thông</a:t>
            </a:r>
            <a:r>
              <a:rPr lang="en-US" sz="2000" dirty="0">
                <a:latin typeface="Calibri" charset="0"/>
              </a:rPr>
              <a:t> tin </a:t>
            </a:r>
            <a:r>
              <a:rPr lang="en-US" sz="2000" dirty="0" err="1">
                <a:latin typeface="Calibri" charset="0"/>
              </a:rPr>
              <a:t>của</a:t>
            </a:r>
            <a:r>
              <a:rPr lang="en-US" sz="2000" dirty="0">
                <a:latin typeface="Calibri" charset="0"/>
              </a:rPr>
              <a:t> </a:t>
            </a:r>
            <a:r>
              <a:rPr lang="en-US" sz="2000" dirty="0" err="1">
                <a:latin typeface="Calibri" charset="0"/>
              </a:rPr>
              <a:t>những</a:t>
            </a:r>
            <a:r>
              <a:rPr lang="en-US" sz="2000" dirty="0">
                <a:latin typeface="Calibri" charset="0"/>
              </a:rPr>
              <a:t> </a:t>
            </a:r>
            <a:r>
              <a:rPr lang="en-US" sz="2000" dirty="0" err="1">
                <a:latin typeface="Calibri" charset="0"/>
              </a:rPr>
              <a:t>từ</a:t>
            </a:r>
            <a:r>
              <a:rPr lang="en-US" sz="2000" dirty="0">
                <a:latin typeface="Calibri" charset="0"/>
              </a:rPr>
              <a:t> </a:t>
            </a:r>
            <a:r>
              <a:rPr lang="en-US" sz="2000" dirty="0" err="1">
                <a:latin typeface="Calibri" charset="0"/>
              </a:rPr>
              <a:t>liên</a:t>
            </a:r>
            <a:r>
              <a:rPr lang="en-US" sz="2000" dirty="0">
                <a:latin typeface="Calibri" charset="0"/>
              </a:rPr>
              <a:t> </a:t>
            </a:r>
            <a:r>
              <a:rPr lang="en-US" sz="2000" dirty="0" err="1">
                <a:latin typeface="Calibri" charset="0"/>
              </a:rPr>
              <a:t>quan</a:t>
            </a:r>
            <a:r>
              <a:rPr lang="en-US" sz="2000" dirty="0">
                <a:latin typeface="Calibri" charset="0"/>
              </a:rPr>
              <a:t> </a:t>
            </a:r>
            <a:r>
              <a:rPr lang="en-US" sz="2000" dirty="0" err="1">
                <a:latin typeface="Calibri" charset="0"/>
              </a:rPr>
              <a:t>tới</a:t>
            </a:r>
            <a:r>
              <a:rPr lang="en-US" sz="2000" dirty="0">
                <a:latin typeface="Calibri" charset="0"/>
              </a:rPr>
              <a:t> </a:t>
            </a:r>
            <a:r>
              <a:rPr lang="en-US" sz="2000" dirty="0" err="1">
                <a:latin typeface="Calibri" charset="0"/>
              </a:rPr>
              <a:t>nó</a:t>
            </a:r>
            <a:endParaRPr lang="en-US" sz="2000" dirty="0">
              <a:latin typeface="Calibri" charset="0"/>
            </a:endParaRPr>
          </a:p>
          <a:p>
            <a:pPr eaLnBrk="1" hangingPunct="1">
              <a:lnSpc>
                <a:spcPct val="180000"/>
              </a:lnSpc>
            </a:pPr>
            <a:endParaRPr lang="en-US" sz="2000" dirty="0">
              <a:latin typeface="Calibri" charset="0"/>
            </a:endParaRPr>
          </a:p>
        </p:txBody>
      </p:sp>
      <p:pic>
        <p:nvPicPr>
          <p:cNvPr id="4" name="Picture 3">
            <a:extLst>
              <a:ext uri="{FF2B5EF4-FFF2-40B4-BE49-F238E27FC236}">
                <a16:creationId xmlns:a16="http://schemas.microsoft.com/office/drawing/2014/main" id="{740D8C4D-094E-4099-A1FD-039351BA1327}"/>
              </a:ext>
            </a:extLst>
          </p:cNvPr>
          <p:cNvPicPr>
            <a:picLocks noChangeAspect="1"/>
          </p:cNvPicPr>
          <p:nvPr/>
        </p:nvPicPr>
        <p:blipFill>
          <a:blip r:embed="rId3"/>
          <a:stretch>
            <a:fillRect/>
          </a:stretch>
        </p:blipFill>
        <p:spPr>
          <a:xfrm>
            <a:off x="653345" y="2266950"/>
            <a:ext cx="7837310" cy="1911760"/>
          </a:xfrm>
          <a:prstGeom prst="rect">
            <a:avLst/>
          </a:prstGeom>
        </p:spPr>
      </p:pic>
    </p:spTree>
    <p:extLst>
      <p:ext uri="{BB962C8B-B14F-4D97-AF65-F5344CB8AC3E}">
        <p14:creationId xmlns:p14="http://schemas.microsoft.com/office/powerpoint/2010/main" val="2981321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710060-3F90-4235-A6B1-FE0767D40434}"/>
              </a:ext>
            </a:extLst>
          </p:cNvPr>
          <p:cNvPicPr>
            <a:picLocks noChangeAspect="1"/>
          </p:cNvPicPr>
          <p:nvPr/>
        </p:nvPicPr>
        <p:blipFill>
          <a:blip r:embed="rId3"/>
          <a:stretch>
            <a:fillRect/>
          </a:stretch>
        </p:blipFill>
        <p:spPr>
          <a:xfrm>
            <a:off x="4026956" y="666750"/>
            <a:ext cx="4785205" cy="4324350"/>
          </a:xfrm>
          <a:prstGeom prst="rect">
            <a:avLst/>
          </a:prstGeom>
        </p:spPr>
      </p:pic>
      <p:sp>
        <p:nvSpPr>
          <p:cNvPr id="90114" name="Rectangle 2"/>
          <p:cNvSpPr>
            <a:spLocks noGrp="1" noChangeArrowheads="1"/>
          </p:cNvSpPr>
          <p:nvPr>
            <p:ph type="title"/>
          </p:nvPr>
        </p:nvSpPr>
        <p:spPr>
          <a:xfrm>
            <a:off x="277761" y="0"/>
            <a:ext cx="8534400" cy="742950"/>
          </a:xfrm>
        </p:spPr>
        <p:txBody>
          <a:bodyPr/>
          <a:lstStyle/>
          <a:p>
            <a:r>
              <a:rPr lang="en-US" dirty="0"/>
              <a:t>Self-Attention Layer</a:t>
            </a:r>
          </a:p>
        </p:txBody>
      </p:sp>
      <p:pic>
        <p:nvPicPr>
          <p:cNvPr id="8" name="Picture 7">
            <a:extLst>
              <a:ext uri="{FF2B5EF4-FFF2-40B4-BE49-F238E27FC236}">
                <a16:creationId xmlns:a16="http://schemas.microsoft.com/office/drawing/2014/main" id="{3A55B4CB-7F01-4A13-83F8-126C3A4E2AA1}"/>
              </a:ext>
            </a:extLst>
          </p:cNvPr>
          <p:cNvPicPr>
            <a:picLocks noChangeAspect="1"/>
          </p:cNvPicPr>
          <p:nvPr/>
        </p:nvPicPr>
        <p:blipFill>
          <a:blip r:embed="rId4"/>
          <a:stretch>
            <a:fillRect/>
          </a:stretch>
        </p:blipFill>
        <p:spPr>
          <a:xfrm>
            <a:off x="228600" y="4258526"/>
            <a:ext cx="3212076" cy="370624"/>
          </a:xfrm>
          <a:prstGeom prst="rect">
            <a:avLst/>
          </a:prstGeom>
        </p:spPr>
      </p:pic>
      <p:pic>
        <p:nvPicPr>
          <p:cNvPr id="10" name="Picture 9">
            <a:extLst>
              <a:ext uri="{FF2B5EF4-FFF2-40B4-BE49-F238E27FC236}">
                <a16:creationId xmlns:a16="http://schemas.microsoft.com/office/drawing/2014/main" id="{3CE6C809-289E-4910-AD7E-292A9AD5576D}"/>
              </a:ext>
            </a:extLst>
          </p:cNvPr>
          <p:cNvPicPr>
            <a:picLocks noChangeAspect="1"/>
          </p:cNvPicPr>
          <p:nvPr/>
        </p:nvPicPr>
        <p:blipFill>
          <a:blip r:embed="rId5"/>
          <a:stretch>
            <a:fillRect/>
          </a:stretch>
        </p:blipFill>
        <p:spPr>
          <a:xfrm>
            <a:off x="223283" y="3360370"/>
            <a:ext cx="1988253" cy="266400"/>
          </a:xfrm>
          <a:prstGeom prst="rect">
            <a:avLst/>
          </a:prstGeom>
        </p:spPr>
      </p:pic>
      <p:pic>
        <p:nvPicPr>
          <p:cNvPr id="12" name="Picture 11">
            <a:extLst>
              <a:ext uri="{FF2B5EF4-FFF2-40B4-BE49-F238E27FC236}">
                <a16:creationId xmlns:a16="http://schemas.microsoft.com/office/drawing/2014/main" id="{37687548-C2A7-4964-A2AA-37433F983873}"/>
              </a:ext>
            </a:extLst>
          </p:cNvPr>
          <p:cNvPicPr>
            <a:picLocks noChangeAspect="1"/>
          </p:cNvPicPr>
          <p:nvPr/>
        </p:nvPicPr>
        <p:blipFill>
          <a:blip r:embed="rId6"/>
          <a:stretch>
            <a:fillRect/>
          </a:stretch>
        </p:blipFill>
        <p:spPr>
          <a:xfrm>
            <a:off x="276788" y="2322893"/>
            <a:ext cx="2914650" cy="785336"/>
          </a:xfrm>
          <a:prstGeom prst="rect">
            <a:avLst/>
          </a:prstGeom>
        </p:spPr>
      </p:pic>
      <p:pic>
        <p:nvPicPr>
          <p:cNvPr id="14" name="Picture 13">
            <a:extLst>
              <a:ext uri="{FF2B5EF4-FFF2-40B4-BE49-F238E27FC236}">
                <a16:creationId xmlns:a16="http://schemas.microsoft.com/office/drawing/2014/main" id="{25C775F7-8822-40F3-BB2D-CD5CA600D376}"/>
              </a:ext>
            </a:extLst>
          </p:cNvPr>
          <p:cNvPicPr>
            <a:picLocks noChangeAspect="1"/>
          </p:cNvPicPr>
          <p:nvPr/>
        </p:nvPicPr>
        <p:blipFill>
          <a:blip r:embed="rId7"/>
          <a:stretch>
            <a:fillRect/>
          </a:stretch>
        </p:blipFill>
        <p:spPr>
          <a:xfrm>
            <a:off x="264498" y="1433271"/>
            <a:ext cx="1879703" cy="742950"/>
          </a:xfrm>
          <a:prstGeom prst="rect">
            <a:avLst/>
          </a:prstGeom>
        </p:spPr>
      </p:pic>
      <p:sp>
        <p:nvSpPr>
          <p:cNvPr id="15" name="Arrow: Right 14">
            <a:extLst>
              <a:ext uri="{FF2B5EF4-FFF2-40B4-BE49-F238E27FC236}">
                <a16:creationId xmlns:a16="http://schemas.microsoft.com/office/drawing/2014/main" id="{6D8BE78A-512B-4244-8FBA-C40A025C4C4D}"/>
              </a:ext>
            </a:extLst>
          </p:cNvPr>
          <p:cNvSpPr/>
          <p:nvPr/>
        </p:nvSpPr>
        <p:spPr bwMode="auto">
          <a:xfrm>
            <a:off x="3593926" y="4367638"/>
            <a:ext cx="430776" cy="152400"/>
          </a:xfrm>
          <a:prstGeom prst="rightArrow">
            <a:avLst/>
          </a:prstGeom>
          <a:solidFill>
            <a:schemeClr val="accent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solidFill>
              <a:effectLst/>
              <a:latin typeface="Lucida Sans" pitchFamily="-65" charset="0"/>
            </a:endParaRPr>
          </a:p>
        </p:txBody>
      </p:sp>
      <p:sp>
        <p:nvSpPr>
          <p:cNvPr id="18" name="Arrow: Right 17">
            <a:extLst>
              <a:ext uri="{FF2B5EF4-FFF2-40B4-BE49-F238E27FC236}">
                <a16:creationId xmlns:a16="http://schemas.microsoft.com/office/drawing/2014/main" id="{33B0D9B0-D3B6-4AA1-8260-50216486D69A}"/>
              </a:ext>
            </a:extLst>
          </p:cNvPr>
          <p:cNvSpPr/>
          <p:nvPr/>
        </p:nvSpPr>
        <p:spPr bwMode="auto">
          <a:xfrm>
            <a:off x="3648721" y="3470630"/>
            <a:ext cx="430776" cy="152400"/>
          </a:xfrm>
          <a:prstGeom prst="rightArrow">
            <a:avLst/>
          </a:prstGeom>
          <a:solidFill>
            <a:schemeClr val="accent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solidFill>
              <a:effectLst/>
              <a:latin typeface="Lucida Sans" pitchFamily="-65" charset="0"/>
            </a:endParaRPr>
          </a:p>
        </p:txBody>
      </p:sp>
      <p:sp>
        <p:nvSpPr>
          <p:cNvPr id="19" name="Arrow: Right 18">
            <a:extLst>
              <a:ext uri="{FF2B5EF4-FFF2-40B4-BE49-F238E27FC236}">
                <a16:creationId xmlns:a16="http://schemas.microsoft.com/office/drawing/2014/main" id="{467D532B-D9D5-4E86-ABF8-9F287AFAE854}"/>
              </a:ext>
            </a:extLst>
          </p:cNvPr>
          <p:cNvSpPr/>
          <p:nvPr/>
        </p:nvSpPr>
        <p:spPr bwMode="auto">
          <a:xfrm>
            <a:off x="3644451" y="2770263"/>
            <a:ext cx="430776" cy="152400"/>
          </a:xfrm>
          <a:prstGeom prst="rightArrow">
            <a:avLst/>
          </a:prstGeom>
          <a:solidFill>
            <a:schemeClr val="accent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solidFill>
              <a:effectLst/>
              <a:latin typeface="Lucida Sans" pitchFamily="-65" charset="0"/>
            </a:endParaRPr>
          </a:p>
        </p:txBody>
      </p:sp>
      <p:sp>
        <p:nvSpPr>
          <p:cNvPr id="20" name="Arrow: Right 19">
            <a:extLst>
              <a:ext uri="{FF2B5EF4-FFF2-40B4-BE49-F238E27FC236}">
                <a16:creationId xmlns:a16="http://schemas.microsoft.com/office/drawing/2014/main" id="{FB6DB446-63F0-46CC-9844-AC95B4885AB8}"/>
              </a:ext>
            </a:extLst>
          </p:cNvPr>
          <p:cNvSpPr/>
          <p:nvPr/>
        </p:nvSpPr>
        <p:spPr bwMode="auto">
          <a:xfrm>
            <a:off x="3644451" y="1730953"/>
            <a:ext cx="430776" cy="152400"/>
          </a:xfrm>
          <a:prstGeom prst="rightArrow">
            <a:avLst/>
          </a:prstGeom>
          <a:solidFill>
            <a:schemeClr val="accent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solidFill>
              <a:effectLst/>
              <a:latin typeface="Lucida Sans" pitchFamily="-65" charset="0"/>
            </a:endParaRPr>
          </a:p>
        </p:txBody>
      </p:sp>
      <p:sp>
        <p:nvSpPr>
          <p:cNvPr id="16" name="Left Brace 15">
            <a:extLst>
              <a:ext uri="{FF2B5EF4-FFF2-40B4-BE49-F238E27FC236}">
                <a16:creationId xmlns:a16="http://schemas.microsoft.com/office/drawing/2014/main" id="{893778B0-CD85-4A69-A703-284D158AD89A}"/>
              </a:ext>
            </a:extLst>
          </p:cNvPr>
          <p:cNvSpPr/>
          <p:nvPr/>
        </p:nvSpPr>
        <p:spPr bwMode="auto">
          <a:xfrm>
            <a:off x="4279045" y="1264868"/>
            <a:ext cx="178687" cy="1154482"/>
          </a:xfrm>
          <a:prstGeom prst="leftBrace">
            <a:avLst>
              <a:gd name="adj1" fmla="val 45196"/>
              <a:gd name="adj2" fmla="val 50000"/>
            </a:avLst>
          </a:prstGeom>
          <a:solidFill>
            <a:schemeClr val="bg1"/>
          </a:solid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solidFill>
              <a:effectLst/>
              <a:latin typeface="Lucida Sans" pitchFamily="-65" charset="0"/>
            </a:endParaRPr>
          </a:p>
        </p:txBody>
      </p:sp>
      <p:pic>
        <p:nvPicPr>
          <p:cNvPr id="7" name="Picture 6" descr="Text&#10;&#10;Description automatically generated">
            <a:extLst>
              <a:ext uri="{FF2B5EF4-FFF2-40B4-BE49-F238E27FC236}">
                <a16:creationId xmlns:a16="http://schemas.microsoft.com/office/drawing/2014/main" id="{A97A447F-9C0C-FB4E-B583-96233B7F5122}"/>
              </a:ext>
            </a:extLst>
          </p:cNvPr>
          <p:cNvPicPr>
            <a:picLocks noChangeAspect="1"/>
          </p:cNvPicPr>
          <p:nvPr/>
        </p:nvPicPr>
        <p:blipFill>
          <a:blip r:embed="rId8"/>
          <a:stretch>
            <a:fillRect/>
          </a:stretch>
        </p:blipFill>
        <p:spPr>
          <a:xfrm>
            <a:off x="223283" y="3623030"/>
            <a:ext cx="1868169" cy="481261"/>
          </a:xfrm>
          <a:prstGeom prst="rect">
            <a:avLst/>
          </a:prstGeom>
        </p:spPr>
      </p:pic>
    </p:spTree>
    <p:extLst>
      <p:ext uri="{BB962C8B-B14F-4D97-AF65-F5344CB8AC3E}">
        <p14:creationId xmlns:p14="http://schemas.microsoft.com/office/powerpoint/2010/main" val="3718079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710060-3F90-4235-A6B1-FE0767D40434}"/>
              </a:ext>
            </a:extLst>
          </p:cNvPr>
          <p:cNvPicPr>
            <a:picLocks noChangeAspect="1"/>
          </p:cNvPicPr>
          <p:nvPr/>
        </p:nvPicPr>
        <p:blipFill>
          <a:blip r:embed="rId3"/>
          <a:stretch>
            <a:fillRect/>
          </a:stretch>
        </p:blipFill>
        <p:spPr>
          <a:xfrm>
            <a:off x="4026956" y="666750"/>
            <a:ext cx="4785205" cy="4324350"/>
          </a:xfrm>
          <a:prstGeom prst="rect">
            <a:avLst/>
          </a:prstGeom>
        </p:spPr>
      </p:pic>
      <p:sp>
        <p:nvSpPr>
          <p:cNvPr id="90114" name="Rectangle 2"/>
          <p:cNvSpPr>
            <a:spLocks noGrp="1" noChangeArrowheads="1"/>
          </p:cNvSpPr>
          <p:nvPr>
            <p:ph type="title"/>
          </p:nvPr>
        </p:nvSpPr>
        <p:spPr>
          <a:xfrm>
            <a:off x="277761" y="0"/>
            <a:ext cx="8534400" cy="742950"/>
          </a:xfrm>
        </p:spPr>
        <p:txBody>
          <a:bodyPr/>
          <a:lstStyle/>
          <a:p>
            <a:r>
              <a:rPr lang="en-US" dirty="0"/>
              <a:t>Self-Attention Layer</a:t>
            </a:r>
          </a:p>
        </p:txBody>
      </p:sp>
      <p:sp>
        <p:nvSpPr>
          <p:cNvPr id="16" name="Left Brace 15">
            <a:extLst>
              <a:ext uri="{FF2B5EF4-FFF2-40B4-BE49-F238E27FC236}">
                <a16:creationId xmlns:a16="http://schemas.microsoft.com/office/drawing/2014/main" id="{893778B0-CD85-4A69-A703-284D158AD89A}"/>
              </a:ext>
            </a:extLst>
          </p:cNvPr>
          <p:cNvSpPr/>
          <p:nvPr/>
        </p:nvSpPr>
        <p:spPr bwMode="auto">
          <a:xfrm>
            <a:off x="4279045" y="1264868"/>
            <a:ext cx="178687" cy="1154482"/>
          </a:xfrm>
          <a:prstGeom prst="leftBrace">
            <a:avLst>
              <a:gd name="adj1" fmla="val 45196"/>
              <a:gd name="adj2" fmla="val 50000"/>
            </a:avLst>
          </a:prstGeom>
          <a:solidFill>
            <a:schemeClr val="bg1"/>
          </a:solid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solidFill>
              <a:effectLst/>
              <a:latin typeface="Lucida Sans" pitchFamily="-65" charset="0"/>
            </a:endParaRPr>
          </a:p>
        </p:txBody>
      </p:sp>
      <p:pic>
        <p:nvPicPr>
          <p:cNvPr id="3" name="Picture 2">
            <a:extLst>
              <a:ext uri="{FF2B5EF4-FFF2-40B4-BE49-F238E27FC236}">
                <a16:creationId xmlns:a16="http://schemas.microsoft.com/office/drawing/2014/main" id="{91191804-720F-F745-B90C-F471796DEC64}"/>
              </a:ext>
            </a:extLst>
          </p:cNvPr>
          <p:cNvPicPr>
            <a:picLocks noChangeAspect="1"/>
          </p:cNvPicPr>
          <p:nvPr/>
        </p:nvPicPr>
        <p:blipFill>
          <a:blip r:embed="rId4"/>
          <a:stretch>
            <a:fillRect/>
          </a:stretch>
        </p:blipFill>
        <p:spPr>
          <a:xfrm>
            <a:off x="533400" y="4171950"/>
            <a:ext cx="3368245" cy="351382"/>
          </a:xfrm>
          <a:prstGeom prst="rect">
            <a:avLst/>
          </a:prstGeom>
        </p:spPr>
      </p:pic>
      <p:pic>
        <p:nvPicPr>
          <p:cNvPr id="5" name="Picture 4" descr="Text&#10;&#10;Description automatically generated">
            <a:extLst>
              <a:ext uri="{FF2B5EF4-FFF2-40B4-BE49-F238E27FC236}">
                <a16:creationId xmlns:a16="http://schemas.microsoft.com/office/drawing/2014/main" id="{8A5920A2-7D4C-9548-8285-E181DCD48F51}"/>
              </a:ext>
            </a:extLst>
          </p:cNvPr>
          <p:cNvPicPr>
            <a:picLocks noChangeAspect="1"/>
          </p:cNvPicPr>
          <p:nvPr/>
        </p:nvPicPr>
        <p:blipFill>
          <a:blip r:embed="rId5"/>
          <a:stretch>
            <a:fillRect/>
          </a:stretch>
        </p:blipFill>
        <p:spPr>
          <a:xfrm>
            <a:off x="331839" y="1521565"/>
            <a:ext cx="3693883" cy="641087"/>
          </a:xfrm>
          <a:prstGeom prst="rect">
            <a:avLst/>
          </a:prstGeom>
        </p:spPr>
      </p:pic>
    </p:spTree>
    <p:extLst>
      <p:ext uri="{BB962C8B-B14F-4D97-AF65-F5344CB8AC3E}">
        <p14:creationId xmlns:p14="http://schemas.microsoft.com/office/powerpoint/2010/main" val="367965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motivation</a:t>
            </a:r>
          </a:p>
        </p:txBody>
      </p:sp>
      <p:sp>
        <p:nvSpPr>
          <p:cNvPr id="3" name="Content Placeholder 2"/>
          <p:cNvSpPr>
            <a:spLocks noGrp="1"/>
          </p:cNvSpPr>
          <p:nvPr>
            <p:ph idx="1"/>
          </p:nvPr>
        </p:nvSpPr>
        <p:spPr>
          <a:xfrm>
            <a:off x="611349" y="1123950"/>
            <a:ext cx="8534400" cy="3790950"/>
          </a:xfrm>
        </p:spPr>
        <p:txBody>
          <a:bodyPr/>
          <a:lstStyle/>
          <a:p>
            <a:r>
              <a:rPr lang="en-US" dirty="0">
                <a:latin typeface="Calibri" panose="020F0502020204030204" pitchFamily="34" charset="0"/>
                <a:cs typeface="Calibri" panose="020F0502020204030204" pitchFamily="34" charset="0"/>
              </a:rPr>
              <a:t>Feedforward NNs </a:t>
            </a:r>
            <a:r>
              <a:rPr lang="vi-VN" dirty="0">
                <a:latin typeface="Calibri" panose="020F0502020204030204" pitchFamily="34" charset="0"/>
                <a:cs typeface="Calibri" panose="020F0502020204030204" pitchFamily="34" charset="0"/>
              </a:rPr>
              <a:t>không thể xử lý đầu vào có độ dài thay đổi: mỗi </a:t>
            </a:r>
            <a:r>
              <a:rPr lang="en-US" dirty="0">
                <a:latin typeface="Calibri" panose="020F0502020204030204" pitchFamily="34" charset="0"/>
                <a:cs typeface="Calibri" panose="020F0502020204030204" pitchFamily="34" charset="0"/>
              </a:rPr>
              <a:t>v</a:t>
            </a:r>
            <a:r>
              <a:rPr lang="vi-VN" dirty="0">
                <a:latin typeface="Calibri" panose="020F0502020204030204" pitchFamily="34" charset="0"/>
                <a:cs typeface="Calibri" panose="020F0502020204030204" pitchFamily="34" charset="0"/>
              </a:rPr>
              <a:t>ị trí trong vector đặc trưng có ngữ nghĩa cố định.</a:t>
            </a:r>
            <a:endParaRPr lang="en-US" dirty="0">
              <a:latin typeface="Calibri" panose="020F0502020204030204" pitchFamily="34" charset="0"/>
              <a:cs typeface="Calibri" panose="020F0502020204030204" pitchFamily="34" charset="0"/>
            </a:endParaRPr>
          </a:p>
          <a:p>
            <a:pPr lvl="4"/>
            <a:endParaRPr lang="en-US" sz="2000" dirty="0"/>
          </a:p>
          <a:p>
            <a:pPr marL="1143000" lvl="3" indent="0">
              <a:buNone/>
            </a:pPr>
            <a:endParaRPr lang="en-US" sz="2400" dirty="0"/>
          </a:p>
          <a:p>
            <a:r>
              <a:rPr lang="en-US" dirty="0" err="1">
                <a:latin typeface="Calibri" panose="020F0502020204030204" pitchFamily="34" charset="0"/>
                <a:cs typeface="Calibri" panose="020F0502020204030204" pitchFamily="34" charset="0"/>
              </a:rPr>
              <a:t>Bị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hóa</a:t>
            </a:r>
            <a:r>
              <a:rPr lang="en-US" dirty="0">
                <a:latin typeface="Calibri" panose="020F0502020204030204" pitchFamily="34" charset="0"/>
                <a:cs typeface="Calibri" panose="020F0502020204030204" pitchFamily="34" charset="0"/>
              </a:rPr>
              <a:t> qua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cảnh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những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từ</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tự</a:t>
            </a:r>
            <a:r>
              <a:rPr lang="en-US" dirty="0">
                <a:latin typeface="Calibri" panose="020F0502020204030204" pitchFamily="34" charset="0"/>
                <a:cs typeface="Calibri" panose="020F0502020204030204" pitchFamily="34" charset="0"/>
              </a:rPr>
              <a:t>.</a:t>
            </a:r>
          </a:p>
          <a:p>
            <a:r>
              <a:rPr lang="vi-VN" dirty="0">
                <a:latin typeface="Calibri" panose="020F0502020204030204" pitchFamily="34" charset="0"/>
                <a:cs typeface="Calibri" panose="020F0502020204030204" pitchFamily="34" charset="0"/>
              </a:rPr>
              <a:t>Việc sử dụng sliding windows gây khó khăn cho mạng học các mẫu có phát sinh: cách ý nghĩa của các từ trong cụm từ kết hợp với nhau.</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3899A31-E995-4185-943B-FED6CA20DBEB}"/>
              </a:ext>
            </a:extLst>
          </p:cNvPr>
          <p:cNvPicPr>
            <a:picLocks noChangeAspect="1"/>
          </p:cNvPicPr>
          <p:nvPr/>
        </p:nvPicPr>
        <p:blipFill>
          <a:blip r:embed="rId2"/>
          <a:stretch>
            <a:fillRect/>
          </a:stretch>
        </p:blipFill>
        <p:spPr>
          <a:xfrm>
            <a:off x="1981200" y="2038350"/>
            <a:ext cx="5334000" cy="761999"/>
          </a:xfrm>
          <a:prstGeom prst="rect">
            <a:avLst/>
          </a:prstGeom>
        </p:spPr>
      </p:pic>
    </p:spTree>
    <p:extLst>
      <p:ext uri="{BB962C8B-B14F-4D97-AF65-F5344CB8AC3E}">
        <p14:creationId xmlns:p14="http://schemas.microsoft.com/office/powerpoint/2010/main" val="3765188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710060-3F90-4235-A6B1-FE0767D40434}"/>
              </a:ext>
            </a:extLst>
          </p:cNvPr>
          <p:cNvPicPr>
            <a:picLocks noChangeAspect="1"/>
          </p:cNvPicPr>
          <p:nvPr/>
        </p:nvPicPr>
        <p:blipFill>
          <a:blip r:embed="rId3"/>
          <a:stretch>
            <a:fillRect/>
          </a:stretch>
        </p:blipFill>
        <p:spPr>
          <a:xfrm>
            <a:off x="4026956" y="666750"/>
            <a:ext cx="4785205" cy="4324350"/>
          </a:xfrm>
          <a:prstGeom prst="rect">
            <a:avLst/>
          </a:prstGeom>
        </p:spPr>
      </p:pic>
      <p:sp>
        <p:nvSpPr>
          <p:cNvPr id="90114" name="Rectangle 2"/>
          <p:cNvSpPr>
            <a:spLocks noGrp="1" noChangeArrowheads="1"/>
          </p:cNvSpPr>
          <p:nvPr>
            <p:ph type="title"/>
          </p:nvPr>
        </p:nvSpPr>
        <p:spPr>
          <a:xfrm>
            <a:off x="277761" y="0"/>
            <a:ext cx="8534400" cy="742950"/>
          </a:xfrm>
        </p:spPr>
        <p:txBody>
          <a:bodyPr/>
          <a:lstStyle/>
          <a:p>
            <a:r>
              <a:rPr lang="en-US" dirty="0"/>
              <a:t>Self-Attention Layer</a:t>
            </a:r>
          </a:p>
        </p:txBody>
      </p:sp>
      <p:sp>
        <p:nvSpPr>
          <p:cNvPr id="16" name="Left Brace 15">
            <a:extLst>
              <a:ext uri="{FF2B5EF4-FFF2-40B4-BE49-F238E27FC236}">
                <a16:creationId xmlns:a16="http://schemas.microsoft.com/office/drawing/2014/main" id="{893778B0-CD85-4A69-A703-284D158AD89A}"/>
              </a:ext>
            </a:extLst>
          </p:cNvPr>
          <p:cNvSpPr/>
          <p:nvPr/>
        </p:nvSpPr>
        <p:spPr bwMode="auto">
          <a:xfrm>
            <a:off x="4279045" y="1264868"/>
            <a:ext cx="178687" cy="1154482"/>
          </a:xfrm>
          <a:prstGeom prst="leftBrace">
            <a:avLst>
              <a:gd name="adj1" fmla="val 45196"/>
              <a:gd name="adj2" fmla="val 50000"/>
            </a:avLst>
          </a:prstGeom>
          <a:solidFill>
            <a:schemeClr val="bg1"/>
          </a:solidFill>
          <a:ln w="19050"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solidFill>
              <a:effectLst/>
              <a:latin typeface="Lucida Sans" pitchFamily="-65" charset="0"/>
            </a:endParaRPr>
          </a:p>
        </p:txBody>
      </p:sp>
      <p:pic>
        <p:nvPicPr>
          <p:cNvPr id="4" name="Picture 3" descr="Table&#10;&#10;Description automatically generated">
            <a:extLst>
              <a:ext uri="{FF2B5EF4-FFF2-40B4-BE49-F238E27FC236}">
                <a16:creationId xmlns:a16="http://schemas.microsoft.com/office/drawing/2014/main" id="{DDB18560-AFC4-544B-9E31-039B30FF3DAB}"/>
              </a:ext>
            </a:extLst>
          </p:cNvPr>
          <p:cNvPicPr>
            <a:picLocks noChangeAspect="1"/>
          </p:cNvPicPr>
          <p:nvPr/>
        </p:nvPicPr>
        <p:blipFill>
          <a:blip r:embed="rId4"/>
          <a:stretch>
            <a:fillRect/>
          </a:stretch>
        </p:blipFill>
        <p:spPr>
          <a:xfrm>
            <a:off x="685800" y="1842109"/>
            <a:ext cx="2751397" cy="2520950"/>
          </a:xfrm>
          <a:prstGeom prst="rect">
            <a:avLst/>
          </a:prstGeom>
        </p:spPr>
      </p:pic>
    </p:spTree>
    <p:extLst>
      <p:ext uri="{BB962C8B-B14F-4D97-AF65-F5344CB8AC3E}">
        <p14:creationId xmlns:p14="http://schemas.microsoft.com/office/powerpoint/2010/main" val="2272690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77761" y="0"/>
            <a:ext cx="8534400" cy="742950"/>
          </a:xfrm>
        </p:spPr>
        <p:txBody>
          <a:bodyPr/>
          <a:lstStyle/>
          <a:p>
            <a:r>
              <a:rPr lang="en-US" dirty="0"/>
              <a:t>Self-Attention Layer</a:t>
            </a:r>
          </a:p>
        </p:txBody>
      </p:sp>
      <p:pic>
        <p:nvPicPr>
          <p:cNvPr id="3" name="Picture 2">
            <a:extLst>
              <a:ext uri="{FF2B5EF4-FFF2-40B4-BE49-F238E27FC236}">
                <a16:creationId xmlns:a16="http://schemas.microsoft.com/office/drawing/2014/main" id="{38218E04-6234-4450-8AB5-668B91AC1134}"/>
              </a:ext>
            </a:extLst>
          </p:cNvPr>
          <p:cNvPicPr>
            <a:picLocks noChangeAspect="1"/>
          </p:cNvPicPr>
          <p:nvPr/>
        </p:nvPicPr>
        <p:blipFill>
          <a:blip r:embed="rId3"/>
          <a:stretch>
            <a:fillRect/>
          </a:stretch>
        </p:blipFill>
        <p:spPr>
          <a:xfrm>
            <a:off x="578821" y="1200150"/>
            <a:ext cx="8085518" cy="3581400"/>
          </a:xfrm>
          <a:prstGeom prst="rect">
            <a:avLst/>
          </a:prstGeom>
        </p:spPr>
      </p:pic>
      <p:sp>
        <p:nvSpPr>
          <p:cNvPr id="17" name="Rectangle 3">
            <a:extLst>
              <a:ext uri="{FF2B5EF4-FFF2-40B4-BE49-F238E27FC236}">
                <a16:creationId xmlns:a16="http://schemas.microsoft.com/office/drawing/2014/main" id="{0C259A78-5ADA-42DC-93B2-D7B65E9F5C7A}"/>
              </a:ext>
            </a:extLst>
          </p:cNvPr>
          <p:cNvSpPr>
            <a:spLocks noGrp="1" noChangeArrowheads="1"/>
          </p:cNvSpPr>
          <p:nvPr>
            <p:ph sz="quarter" idx="1"/>
          </p:nvPr>
        </p:nvSpPr>
        <p:spPr>
          <a:xfrm>
            <a:off x="277761" y="895350"/>
            <a:ext cx="8534400" cy="457200"/>
          </a:xfrm>
        </p:spPr>
        <p:txBody>
          <a:bodyPr/>
          <a:lstStyle/>
          <a:p>
            <a:pPr eaLnBrk="1" hangingPunct="1"/>
            <a:r>
              <a:rPr lang="en-US" sz="2000" dirty="0" err="1">
                <a:latin typeface="Calibri" charset="0"/>
              </a:rPr>
              <a:t>Ví</a:t>
            </a:r>
            <a:r>
              <a:rPr lang="en-US" sz="2000" dirty="0">
                <a:latin typeface="Calibri" charset="0"/>
              </a:rPr>
              <a:t> </a:t>
            </a:r>
            <a:r>
              <a:rPr lang="en-US" sz="2000" dirty="0" err="1">
                <a:latin typeface="Calibri" charset="0"/>
              </a:rPr>
              <a:t>dụ</a:t>
            </a:r>
            <a:r>
              <a:rPr lang="en-US" sz="2000" dirty="0">
                <a:latin typeface="Calibri" charset="0"/>
              </a:rPr>
              <a:t>:</a:t>
            </a:r>
          </a:p>
          <a:p>
            <a:pPr eaLnBrk="1" hangingPunct="1"/>
            <a:endParaRPr lang="en-US" sz="2000" dirty="0">
              <a:latin typeface="Calibri" charset="0"/>
            </a:endParaRPr>
          </a:p>
          <a:p>
            <a:pPr eaLnBrk="1" hangingPunct="1">
              <a:lnSpc>
                <a:spcPct val="180000"/>
              </a:lnSpc>
            </a:pPr>
            <a:endParaRPr lang="en-US" sz="2000" dirty="0">
              <a:latin typeface="Calibri" charset="0"/>
            </a:endParaRPr>
          </a:p>
        </p:txBody>
      </p:sp>
    </p:spTree>
    <p:extLst>
      <p:ext uri="{BB962C8B-B14F-4D97-AF65-F5344CB8AC3E}">
        <p14:creationId xmlns:p14="http://schemas.microsoft.com/office/powerpoint/2010/main" val="3695114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diagram&#10;&#10;Description automatically generated with medium confidence">
            <a:extLst>
              <a:ext uri="{FF2B5EF4-FFF2-40B4-BE49-F238E27FC236}">
                <a16:creationId xmlns:a16="http://schemas.microsoft.com/office/drawing/2014/main" id="{2E832A0C-D1DE-924C-8736-DC629115C970}"/>
              </a:ext>
            </a:extLst>
          </p:cNvPr>
          <p:cNvPicPr>
            <a:picLocks noChangeAspect="1"/>
          </p:cNvPicPr>
          <p:nvPr/>
        </p:nvPicPr>
        <p:blipFill>
          <a:blip r:embed="rId3"/>
          <a:stretch>
            <a:fillRect/>
          </a:stretch>
        </p:blipFill>
        <p:spPr>
          <a:xfrm>
            <a:off x="3200400" y="788171"/>
            <a:ext cx="5742133" cy="3848532"/>
          </a:xfrm>
          <a:prstGeom prst="rect">
            <a:avLst/>
          </a:prstGeom>
        </p:spPr>
      </p:pic>
      <p:sp>
        <p:nvSpPr>
          <p:cNvPr id="92162" name="Rectangle 2"/>
          <p:cNvSpPr>
            <a:spLocks noGrp="1" noChangeArrowheads="1"/>
          </p:cNvSpPr>
          <p:nvPr>
            <p:ph type="title"/>
          </p:nvPr>
        </p:nvSpPr>
        <p:spPr/>
        <p:txBody>
          <a:bodyPr/>
          <a:lstStyle/>
          <a:p>
            <a:pPr eaLnBrk="1" hangingPunct="1"/>
            <a:r>
              <a:rPr lang="en-US" dirty="0"/>
              <a:t>Transformer Blocks</a:t>
            </a:r>
          </a:p>
        </p:txBody>
      </p:sp>
      <p:pic>
        <p:nvPicPr>
          <p:cNvPr id="6" name="Picture 5">
            <a:extLst>
              <a:ext uri="{FF2B5EF4-FFF2-40B4-BE49-F238E27FC236}">
                <a16:creationId xmlns:a16="http://schemas.microsoft.com/office/drawing/2014/main" id="{720B4A8F-0215-6240-BF9C-455C638BD4EF}"/>
              </a:ext>
            </a:extLst>
          </p:cNvPr>
          <p:cNvPicPr>
            <a:picLocks noChangeAspect="1"/>
          </p:cNvPicPr>
          <p:nvPr/>
        </p:nvPicPr>
        <p:blipFill>
          <a:blip r:embed="rId4"/>
          <a:stretch>
            <a:fillRect/>
          </a:stretch>
        </p:blipFill>
        <p:spPr>
          <a:xfrm>
            <a:off x="304800" y="3486150"/>
            <a:ext cx="2895600" cy="250679"/>
          </a:xfrm>
          <a:prstGeom prst="rect">
            <a:avLst/>
          </a:prstGeom>
        </p:spPr>
      </p:pic>
      <p:pic>
        <p:nvPicPr>
          <p:cNvPr id="8" name="Picture 7">
            <a:extLst>
              <a:ext uri="{FF2B5EF4-FFF2-40B4-BE49-F238E27FC236}">
                <a16:creationId xmlns:a16="http://schemas.microsoft.com/office/drawing/2014/main" id="{16E6406E-50E6-464B-B3A0-ABCE5ED4F75E}"/>
              </a:ext>
            </a:extLst>
          </p:cNvPr>
          <p:cNvPicPr>
            <a:picLocks noChangeAspect="1"/>
          </p:cNvPicPr>
          <p:nvPr/>
        </p:nvPicPr>
        <p:blipFill>
          <a:blip r:embed="rId5"/>
          <a:stretch>
            <a:fillRect/>
          </a:stretch>
        </p:blipFill>
        <p:spPr>
          <a:xfrm>
            <a:off x="224401" y="1962150"/>
            <a:ext cx="2895600" cy="329499"/>
          </a:xfrm>
          <a:prstGeom prst="rect">
            <a:avLst/>
          </a:prstGeom>
        </p:spPr>
      </p:pic>
    </p:spTree>
    <p:extLst>
      <p:ext uri="{BB962C8B-B14F-4D97-AF65-F5344CB8AC3E}">
        <p14:creationId xmlns:p14="http://schemas.microsoft.com/office/powerpoint/2010/main" val="2444774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10FC84DE-1682-8745-9B17-94F59B7A1847}"/>
              </a:ext>
            </a:extLst>
          </p:cNvPr>
          <p:cNvPicPr>
            <a:picLocks noChangeAspect="1"/>
          </p:cNvPicPr>
          <p:nvPr/>
        </p:nvPicPr>
        <p:blipFill>
          <a:blip r:embed="rId3"/>
          <a:stretch>
            <a:fillRect/>
          </a:stretch>
        </p:blipFill>
        <p:spPr>
          <a:xfrm>
            <a:off x="3512349" y="886595"/>
            <a:ext cx="5631651" cy="3723791"/>
          </a:xfrm>
          <a:prstGeom prst="rect">
            <a:avLst/>
          </a:prstGeom>
        </p:spPr>
      </p:pic>
      <p:sp>
        <p:nvSpPr>
          <p:cNvPr id="94210" name="Rectangle 2"/>
          <p:cNvSpPr>
            <a:spLocks noGrp="1" noChangeArrowheads="1"/>
          </p:cNvSpPr>
          <p:nvPr>
            <p:ph type="title"/>
          </p:nvPr>
        </p:nvSpPr>
        <p:spPr/>
        <p:txBody>
          <a:bodyPr/>
          <a:lstStyle/>
          <a:p>
            <a:pPr eaLnBrk="1" hangingPunct="1"/>
            <a:r>
              <a:rPr lang="en-US" dirty="0" err="1"/>
              <a:t>Multihead</a:t>
            </a:r>
            <a:r>
              <a:rPr lang="en-US" dirty="0"/>
              <a:t> Attention</a:t>
            </a:r>
          </a:p>
        </p:txBody>
      </p:sp>
      <p:sp>
        <p:nvSpPr>
          <p:cNvPr id="6" name="Rectangle 3">
            <a:extLst>
              <a:ext uri="{FF2B5EF4-FFF2-40B4-BE49-F238E27FC236}">
                <a16:creationId xmlns:a16="http://schemas.microsoft.com/office/drawing/2014/main" id="{C1F2C34B-78BC-4027-AAC4-302FC16D48B5}"/>
              </a:ext>
            </a:extLst>
          </p:cNvPr>
          <p:cNvSpPr>
            <a:spLocks noGrp="1" noChangeArrowheads="1"/>
          </p:cNvSpPr>
          <p:nvPr>
            <p:ph sz="quarter" idx="1"/>
          </p:nvPr>
        </p:nvSpPr>
        <p:spPr>
          <a:xfrm>
            <a:off x="218220" y="3703689"/>
            <a:ext cx="2514599" cy="1066800"/>
          </a:xfrm>
        </p:spPr>
        <p:txBody>
          <a:bodyPr/>
          <a:lstStyle/>
          <a:p>
            <a:pPr marL="0" indent="0" eaLnBrk="1" hangingPunct="1">
              <a:buNone/>
            </a:pPr>
            <a:r>
              <a:rPr lang="vi-VN" sz="1800" b="0" i="0" dirty="0">
                <a:solidFill>
                  <a:srgbClr val="333333"/>
                </a:solidFill>
                <a:effectLst/>
                <a:latin typeface="Calibri" panose="020F0502020204030204" pitchFamily="34" charset="0"/>
                <a:cs typeface="Calibri" panose="020F0502020204030204" pitchFamily="34" charset="0"/>
              </a:rPr>
              <a:t>Với mỗi self-attention</a:t>
            </a:r>
            <a:r>
              <a:rPr lang="en-US" sz="1800" b="0" i="0" dirty="0">
                <a:solidFill>
                  <a:srgbClr val="333333"/>
                </a:solidFill>
                <a:effectLst/>
                <a:latin typeface="Calibri" panose="020F0502020204030204" pitchFamily="34" charset="0"/>
                <a:cs typeface="Calibri" panose="020F0502020204030204" pitchFamily="34" charset="0"/>
              </a:rPr>
              <a:t> </a:t>
            </a:r>
            <a:r>
              <a:rPr lang="vi-VN" sz="1800" b="0" i="0" dirty="0">
                <a:solidFill>
                  <a:srgbClr val="333333"/>
                </a:solidFill>
                <a:effectLst/>
                <a:latin typeface="Calibri" panose="020F0502020204030204" pitchFamily="34" charset="0"/>
                <a:cs typeface="Calibri" panose="020F0502020204030204" pitchFamily="34" charset="0"/>
              </a:rPr>
              <a:t>được cung cấp một bộ ma trận query, key, value riêng</a:t>
            </a:r>
            <a:endParaRPr lang="en-US" sz="1800" dirty="0">
              <a:latin typeface="Calibri" panose="020F0502020204030204" pitchFamily="34" charset="0"/>
              <a:cs typeface="Calibri" panose="020F0502020204030204" pitchFamily="34" charset="0"/>
            </a:endParaRPr>
          </a:p>
          <a:p>
            <a:pPr eaLnBrk="1" hangingPunct="1">
              <a:lnSpc>
                <a:spcPct val="180000"/>
              </a:lnSpc>
            </a:pPr>
            <a:endParaRPr lang="en-US" sz="2000" dirty="0">
              <a:latin typeface="Calibri" charset="0"/>
            </a:endParaRPr>
          </a:p>
        </p:txBody>
      </p:sp>
      <p:sp>
        <p:nvSpPr>
          <p:cNvPr id="7" name="Rectangle 3">
            <a:extLst>
              <a:ext uri="{FF2B5EF4-FFF2-40B4-BE49-F238E27FC236}">
                <a16:creationId xmlns:a16="http://schemas.microsoft.com/office/drawing/2014/main" id="{C407F88E-E694-4799-A92B-6E21C12BB603}"/>
              </a:ext>
            </a:extLst>
          </p:cNvPr>
          <p:cNvSpPr txBox="1">
            <a:spLocks noChangeArrowheads="1"/>
          </p:cNvSpPr>
          <p:nvPr/>
        </p:nvSpPr>
        <p:spPr bwMode="auto">
          <a:xfrm>
            <a:off x="218221" y="2866563"/>
            <a:ext cx="2819398"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Font typeface="Times" charset="0"/>
              <a:buNone/>
            </a:pPr>
            <a:r>
              <a:rPr lang="vi-VN" sz="1800" kern="0" dirty="0">
                <a:solidFill>
                  <a:srgbClr val="333333"/>
                </a:solidFill>
                <a:latin typeface="Calibri" panose="020F0502020204030204" pitchFamily="34" charset="0"/>
                <a:cs typeface="Calibri" panose="020F0502020204030204" pitchFamily="34" charset="0"/>
              </a:rPr>
              <a:t>Nối các đầu ra từ mỗi </a:t>
            </a:r>
          </a:p>
          <a:p>
            <a:pPr marL="0" indent="0">
              <a:buFont typeface="Times" charset="0"/>
              <a:buNone/>
            </a:pPr>
            <a:r>
              <a:rPr lang="vi-VN" sz="1800" b="0" i="0" dirty="0">
                <a:solidFill>
                  <a:srgbClr val="333333"/>
                </a:solidFill>
                <a:effectLst/>
                <a:latin typeface="Calibri" panose="020F0502020204030204" pitchFamily="34" charset="0"/>
                <a:cs typeface="Calibri" panose="020F0502020204030204" pitchFamily="34" charset="0"/>
              </a:rPr>
              <a:t>self-attention</a:t>
            </a:r>
            <a:endParaRPr lang="en-US" sz="2000" kern="0" dirty="0">
              <a:latin typeface="Calibri" charset="0"/>
            </a:endParaRPr>
          </a:p>
        </p:txBody>
      </p:sp>
      <p:sp>
        <p:nvSpPr>
          <p:cNvPr id="8" name="Rectangle 3">
            <a:extLst>
              <a:ext uri="{FF2B5EF4-FFF2-40B4-BE49-F238E27FC236}">
                <a16:creationId xmlns:a16="http://schemas.microsoft.com/office/drawing/2014/main" id="{4DE993F9-BB89-43AC-98A3-6351A33C8ACF}"/>
              </a:ext>
            </a:extLst>
          </p:cNvPr>
          <p:cNvSpPr txBox="1">
            <a:spLocks noChangeArrowheads="1"/>
          </p:cNvSpPr>
          <p:nvPr/>
        </p:nvSpPr>
        <p:spPr bwMode="auto">
          <a:xfrm>
            <a:off x="218219" y="1420843"/>
            <a:ext cx="2819399" cy="6198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Font typeface="Times" charset="0"/>
              <a:buNone/>
            </a:pPr>
            <a:r>
              <a:rPr lang="vi-VN" sz="1800" kern="0" dirty="0">
                <a:solidFill>
                  <a:srgbClr val="333333"/>
                </a:solidFill>
                <a:latin typeface="Calibri" panose="020F0502020204030204" pitchFamily="34" charset="0"/>
                <a:cs typeface="Calibri" panose="020F0502020204030204" pitchFamily="34" charset="0"/>
              </a:rPr>
              <a:t>Giảm nó xuống kích thước đầu ra ban đầu.</a:t>
            </a:r>
            <a:endParaRPr lang="en-US" sz="2000" kern="0" dirty="0">
              <a:latin typeface="Calibri" charset="0"/>
            </a:endParaRPr>
          </a:p>
        </p:txBody>
      </p:sp>
      <p:sp>
        <p:nvSpPr>
          <p:cNvPr id="5" name="Arrow: Right 4">
            <a:extLst>
              <a:ext uri="{FF2B5EF4-FFF2-40B4-BE49-F238E27FC236}">
                <a16:creationId xmlns:a16="http://schemas.microsoft.com/office/drawing/2014/main" id="{DF7A487C-F5A2-4560-B900-B4645D2A45BE}"/>
              </a:ext>
            </a:extLst>
          </p:cNvPr>
          <p:cNvSpPr/>
          <p:nvPr/>
        </p:nvSpPr>
        <p:spPr bwMode="auto">
          <a:xfrm rot="21137606">
            <a:off x="2546657" y="3701825"/>
            <a:ext cx="2411890" cy="248162"/>
          </a:xfrm>
          <a:prstGeom prst="rightArrow">
            <a:avLst>
              <a:gd name="adj1" fmla="val 50000"/>
              <a:gd name="adj2" fmla="val 91935"/>
            </a:avLst>
          </a:prstGeom>
          <a:solidFill>
            <a:schemeClr val="accent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solidFill>
              <a:effectLst/>
              <a:latin typeface="Lucida Sans" pitchFamily="-65" charset="0"/>
            </a:endParaRPr>
          </a:p>
        </p:txBody>
      </p:sp>
      <p:sp>
        <p:nvSpPr>
          <p:cNvPr id="10" name="Arrow: Right 9">
            <a:extLst>
              <a:ext uri="{FF2B5EF4-FFF2-40B4-BE49-F238E27FC236}">
                <a16:creationId xmlns:a16="http://schemas.microsoft.com/office/drawing/2014/main" id="{F8559988-0717-45BD-B671-FBE5A61A4B23}"/>
              </a:ext>
            </a:extLst>
          </p:cNvPr>
          <p:cNvSpPr/>
          <p:nvPr/>
        </p:nvSpPr>
        <p:spPr bwMode="auto">
          <a:xfrm rot="20356794">
            <a:off x="2631464" y="2641663"/>
            <a:ext cx="2205543" cy="202317"/>
          </a:xfrm>
          <a:prstGeom prst="rightArrow">
            <a:avLst>
              <a:gd name="adj1" fmla="val 50000"/>
              <a:gd name="adj2" fmla="val 91935"/>
            </a:avLst>
          </a:prstGeom>
          <a:solidFill>
            <a:schemeClr val="accent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solidFill>
              <a:effectLst/>
              <a:latin typeface="Lucida Sans" pitchFamily="-65" charset="0"/>
            </a:endParaRPr>
          </a:p>
        </p:txBody>
      </p:sp>
      <p:sp>
        <p:nvSpPr>
          <p:cNvPr id="11" name="Arrow: Right 10">
            <a:extLst>
              <a:ext uri="{FF2B5EF4-FFF2-40B4-BE49-F238E27FC236}">
                <a16:creationId xmlns:a16="http://schemas.microsoft.com/office/drawing/2014/main" id="{6427657D-4D31-477C-80C4-6441B90CA4C8}"/>
              </a:ext>
            </a:extLst>
          </p:cNvPr>
          <p:cNvSpPr/>
          <p:nvPr/>
        </p:nvSpPr>
        <p:spPr bwMode="auto">
          <a:xfrm>
            <a:off x="2949796" y="1668962"/>
            <a:ext cx="562552" cy="191677"/>
          </a:xfrm>
          <a:prstGeom prst="rightArrow">
            <a:avLst>
              <a:gd name="adj1" fmla="val 50000"/>
              <a:gd name="adj2" fmla="val 91935"/>
            </a:avLst>
          </a:prstGeom>
          <a:solidFill>
            <a:schemeClr val="accent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noFill/>
              </a:ln>
              <a:solidFill>
                <a:schemeClr val="tx1"/>
              </a:solidFill>
              <a:effectLst/>
              <a:latin typeface="Lucida Sans" pitchFamily="-65" charset="0"/>
            </a:endParaRPr>
          </a:p>
        </p:txBody>
      </p:sp>
      <p:pic>
        <p:nvPicPr>
          <p:cNvPr id="3" name="Picture 2" descr="Text&#10;&#10;Description automatically generated">
            <a:extLst>
              <a:ext uri="{FF2B5EF4-FFF2-40B4-BE49-F238E27FC236}">
                <a16:creationId xmlns:a16="http://schemas.microsoft.com/office/drawing/2014/main" id="{8045E8E9-12F7-FC4D-9510-6E1B4B02257C}"/>
              </a:ext>
            </a:extLst>
          </p:cNvPr>
          <p:cNvPicPr>
            <a:picLocks noChangeAspect="1"/>
          </p:cNvPicPr>
          <p:nvPr/>
        </p:nvPicPr>
        <p:blipFill>
          <a:blip r:embed="rId4"/>
          <a:stretch>
            <a:fillRect/>
          </a:stretch>
        </p:blipFill>
        <p:spPr>
          <a:xfrm>
            <a:off x="309239" y="2040734"/>
            <a:ext cx="3119762" cy="707757"/>
          </a:xfrm>
          <a:prstGeom prst="rect">
            <a:avLst/>
          </a:prstGeom>
        </p:spPr>
      </p:pic>
    </p:spTree>
    <p:extLst>
      <p:ext uri="{BB962C8B-B14F-4D97-AF65-F5344CB8AC3E}">
        <p14:creationId xmlns:p14="http://schemas.microsoft.com/office/powerpoint/2010/main" val="4201428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dirty="0"/>
              <a:t>Positional Embeddings</a:t>
            </a:r>
          </a:p>
        </p:txBody>
      </p:sp>
      <p:pic>
        <p:nvPicPr>
          <p:cNvPr id="12" name="Picture 11" descr="Diagram&#10;&#10;Description automatically generated">
            <a:extLst>
              <a:ext uri="{FF2B5EF4-FFF2-40B4-BE49-F238E27FC236}">
                <a16:creationId xmlns:a16="http://schemas.microsoft.com/office/drawing/2014/main" id="{10163C48-822D-5648-AE46-93EE3C3545AE}"/>
              </a:ext>
            </a:extLst>
          </p:cNvPr>
          <p:cNvPicPr>
            <a:picLocks noChangeAspect="1"/>
          </p:cNvPicPr>
          <p:nvPr/>
        </p:nvPicPr>
        <p:blipFill>
          <a:blip r:embed="rId3"/>
          <a:stretch>
            <a:fillRect/>
          </a:stretch>
        </p:blipFill>
        <p:spPr>
          <a:xfrm>
            <a:off x="1837791" y="1222121"/>
            <a:ext cx="5468417" cy="3635629"/>
          </a:xfrm>
          <a:prstGeom prst="rect">
            <a:avLst/>
          </a:prstGeom>
        </p:spPr>
      </p:pic>
    </p:spTree>
    <p:extLst>
      <p:ext uri="{BB962C8B-B14F-4D97-AF65-F5344CB8AC3E}">
        <p14:creationId xmlns:p14="http://schemas.microsoft.com/office/powerpoint/2010/main" val="2996648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04800" y="381000"/>
            <a:ext cx="8686800" cy="742950"/>
          </a:xfrm>
        </p:spPr>
        <p:txBody>
          <a:bodyPr/>
          <a:lstStyle/>
          <a:p>
            <a:pPr eaLnBrk="1" hangingPunct="1"/>
            <a:r>
              <a:rPr lang="en-US" dirty="0"/>
              <a:t>Transformers as Autoregressive Language Models</a:t>
            </a:r>
          </a:p>
        </p:txBody>
      </p:sp>
      <p:pic>
        <p:nvPicPr>
          <p:cNvPr id="4" name="Picture 3" descr="Diagram&#10;&#10;Description automatically generated">
            <a:extLst>
              <a:ext uri="{FF2B5EF4-FFF2-40B4-BE49-F238E27FC236}">
                <a16:creationId xmlns:a16="http://schemas.microsoft.com/office/drawing/2014/main" id="{BB22C19A-2F2E-9341-8309-7021A251C757}"/>
              </a:ext>
            </a:extLst>
          </p:cNvPr>
          <p:cNvPicPr>
            <a:picLocks noChangeAspect="1"/>
          </p:cNvPicPr>
          <p:nvPr/>
        </p:nvPicPr>
        <p:blipFill>
          <a:blip r:embed="rId3"/>
          <a:stretch>
            <a:fillRect/>
          </a:stretch>
        </p:blipFill>
        <p:spPr>
          <a:xfrm>
            <a:off x="899768" y="1276350"/>
            <a:ext cx="7496864" cy="3320304"/>
          </a:xfrm>
          <a:prstGeom prst="rect">
            <a:avLst/>
          </a:prstGeom>
        </p:spPr>
      </p:pic>
    </p:spTree>
    <p:extLst>
      <p:ext uri="{BB962C8B-B14F-4D97-AF65-F5344CB8AC3E}">
        <p14:creationId xmlns:p14="http://schemas.microsoft.com/office/powerpoint/2010/main" val="3962270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0A6B09E-5473-4641-A3F0-A75F199E079B}"/>
              </a:ext>
            </a:extLst>
          </p:cNvPr>
          <p:cNvPicPr>
            <a:picLocks noChangeAspect="1"/>
          </p:cNvPicPr>
          <p:nvPr/>
        </p:nvPicPr>
        <p:blipFill>
          <a:blip r:embed="rId3"/>
          <a:stretch>
            <a:fillRect/>
          </a:stretch>
        </p:blipFill>
        <p:spPr>
          <a:xfrm>
            <a:off x="990600" y="789650"/>
            <a:ext cx="7543800" cy="4063030"/>
          </a:xfrm>
          <a:prstGeom prst="rect">
            <a:avLst/>
          </a:prstGeom>
        </p:spPr>
      </p:pic>
      <p:sp>
        <p:nvSpPr>
          <p:cNvPr id="124930" name="Rectangle 2"/>
          <p:cNvSpPr>
            <a:spLocks noGrp="1" noChangeArrowheads="1"/>
          </p:cNvSpPr>
          <p:nvPr>
            <p:ph type="title"/>
          </p:nvPr>
        </p:nvSpPr>
        <p:spPr/>
        <p:txBody>
          <a:bodyPr/>
          <a:lstStyle/>
          <a:p>
            <a:pPr eaLnBrk="1" hangingPunct="1"/>
            <a:r>
              <a:rPr lang="en-US" dirty="0" err="1"/>
              <a:t>Phát</a:t>
            </a:r>
            <a:r>
              <a:rPr lang="en-US" dirty="0"/>
              <a:t> </a:t>
            </a:r>
            <a:r>
              <a:rPr lang="en-US" dirty="0" err="1"/>
              <a:t>sinh</a:t>
            </a:r>
            <a:r>
              <a:rPr lang="en-US" dirty="0"/>
              <a:t> </a:t>
            </a:r>
            <a:r>
              <a:rPr lang="en-US" dirty="0" err="1"/>
              <a:t>văn</a:t>
            </a:r>
            <a:r>
              <a:rPr lang="en-US" dirty="0"/>
              <a:t> </a:t>
            </a:r>
            <a:r>
              <a:rPr lang="en-US" dirty="0" err="1"/>
              <a:t>bản</a:t>
            </a:r>
            <a:r>
              <a:rPr lang="en-US" dirty="0"/>
              <a:t> </a:t>
            </a:r>
          </a:p>
        </p:txBody>
      </p:sp>
    </p:spTree>
    <p:extLst>
      <p:ext uri="{BB962C8B-B14F-4D97-AF65-F5344CB8AC3E}">
        <p14:creationId xmlns:p14="http://schemas.microsoft.com/office/powerpoint/2010/main" val="1658209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diagram&#10;&#10;Description automatically generated with medium confidence">
            <a:extLst>
              <a:ext uri="{FF2B5EF4-FFF2-40B4-BE49-F238E27FC236}">
                <a16:creationId xmlns:a16="http://schemas.microsoft.com/office/drawing/2014/main" id="{EA4A518C-97D4-974C-8892-888F7D4D0653}"/>
              </a:ext>
            </a:extLst>
          </p:cNvPr>
          <p:cNvPicPr>
            <a:picLocks noChangeAspect="1"/>
          </p:cNvPicPr>
          <p:nvPr/>
        </p:nvPicPr>
        <p:blipFill>
          <a:blip r:embed="rId3"/>
          <a:stretch>
            <a:fillRect/>
          </a:stretch>
        </p:blipFill>
        <p:spPr>
          <a:xfrm>
            <a:off x="267629" y="752475"/>
            <a:ext cx="8534400" cy="3826693"/>
          </a:xfrm>
          <a:prstGeom prst="rect">
            <a:avLst/>
          </a:prstGeom>
        </p:spPr>
      </p:pic>
      <p:sp>
        <p:nvSpPr>
          <p:cNvPr id="124930" name="Rectangle 2"/>
          <p:cNvSpPr>
            <a:spLocks noGrp="1" noChangeArrowheads="1"/>
          </p:cNvSpPr>
          <p:nvPr>
            <p:ph type="title"/>
          </p:nvPr>
        </p:nvSpPr>
        <p:spPr/>
        <p:txBody>
          <a:bodyPr/>
          <a:lstStyle/>
          <a:p>
            <a:pPr eaLnBrk="1" hangingPunct="1"/>
            <a:r>
              <a:rPr lang="en-US" dirty="0" err="1"/>
              <a:t>Tóm</a:t>
            </a:r>
            <a:r>
              <a:rPr lang="en-US" dirty="0"/>
              <a:t> </a:t>
            </a:r>
            <a:r>
              <a:rPr lang="en-US" dirty="0" err="1"/>
              <a:t>tắc</a:t>
            </a:r>
            <a:r>
              <a:rPr lang="en-US" dirty="0"/>
              <a:t> </a:t>
            </a:r>
            <a:r>
              <a:rPr lang="en-US" dirty="0" err="1"/>
              <a:t>văn</a:t>
            </a:r>
            <a:r>
              <a:rPr lang="en-US" dirty="0"/>
              <a:t> </a:t>
            </a:r>
            <a:r>
              <a:rPr lang="en-US" dirty="0" err="1"/>
              <a:t>bản</a:t>
            </a:r>
            <a:endParaRPr lang="en-US" dirty="0"/>
          </a:p>
        </p:txBody>
      </p:sp>
    </p:spTree>
    <p:extLst>
      <p:ext uri="{BB962C8B-B14F-4D97-AF65-F5344CB8AC3E}">
        <p14:creationId xmlns:p14="http://schemas.microsoft.com/office/powerpoint/2010/main" val="4266379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312D1C82-ABE5-4CC4-942A-0ABA498AD895}"/>
              </a:ext>
            </a:extLst>
          </p:cNvPr>
          <p:cNvSpPr>
            <a:spLocks noGrp="1" noChangeArrowheads="1"/>
          </p:cNvSpPr>
          <p:nvPr>
            <p:ph type="title"/>
          </p:nvPr>
        </p:nvSpPr>
        <p:spPr>
          <a:xfrm>
            <a:off x="304800" y="381000"/>
            <a:ext cx="8534400" cy="742950"/>
          </a:xfrm>
        </p:spPr>
        <p:txBody>
          <a:bodyPr/>
          <a:lstStyle/>
          <a:p>
            <a:pPr eaLnBrk="1" hangingPunct="1"/>
            <a:r>
              <a:rPr lang="en-US" dirty="0" err="1"/>
              <a:t>Tác</a:t>
            </a:r>
            <a:r>
              <a:rPr lang="en-US" dirty="0"/>
              <a:t> </a:t>
            </a:r>
            <a:r>
              <a:rPr lang="en-US" dirty="0" err="1"/>
              <a:t>hại</a:t>
            </a:r>
            <a:r>
              <a:rPr lang="en-US" dirty="0"/>
              <a:t> </a:t>
            </a:r>
            <a:r>
              <a:rPr lang="en-US" dirty="0" err="1"/>
              <a:t>từ</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ngôn</a:t>
            </a:r>
            <a:r>
              <a:rPr lang="en-US" dirty="0"/>
              <a:t> </a:t>
            </a:r>
            <a:r>
              <a:rPr lang="en-US" dirty="0" err="1"/>
              <a:t>ngữ</a:t>
            </a:r>
            <a:r>
              <a:rPr lang="en-US" dirty="0"/>
              <a:t>  </a:t>
            </a:r>
          </a:p>
        </p:txBody>
      </p:sp>
      <p:sp>
        <p:nvSpPr>
          <p:cNvPr id="3" name="Rectangle 3">
            <a:extLst>
              <a:ext uri="{FF2B5EF4-FFF2-40B4-BE49-F238E27FC236}">
                <a16:creationId xmlns:a16="http://schemas.microsoft.com/office/drawing/2014/main" id="{58B30CE6-66E7-48CD-B178-72988E2DC65B}"/>
              </a:ext>
            </a:extLst>
          </p:cNvPr>
          <p:cNvSpPr>
            <a:spLocks noGrp="1" noChangeArrowheads="1"/>
          </p:cNvSpPr>
          <p:nvPr>
            <p:ph sz="quarter" idx="1"/>
          </p:nvPr>
        </p:nvSpPr>
        <p:spPr>
          <a:xfrm>
            <a:off x="304800" y="1276350"/>
            <a:ext cx="8534400" cy="3333750"/>
          </a:xfrm>
        </p:spPr>
        <p:txBody>
          <a:bodyPr/>
          <a:lstStyle/>
          <a:p>
            <a:pPr eaLnBrk="1" hangingPunct="1"/>
            <a:r>
              <a:rPr lang="en-US" dirty="0" err="1">
                <a:latin typeface="Calibri" charset="0"/>
              </a:rPr>
              <a:t>Các</a:t>
            </a:r>
            <a:r>
              <a:rPr lang="en-US" dirty="0">
                <a:latin typeface="Calibri" charset="0"/>
              </a:rPr>
              <a:t> </a:t>
            </a:r>
            <a:r>
              <a:rPr lang="en-US" dirty="0" err="1">
                <a:latin typeface="Calibri" charset="0"/>
              </a:rPr>
              <a:t>mô</a:t>
            </a:r>
            <a:r>
              <a:rPr lang="en-US" dirty="0">
                <a:latin typeface="Calibri" charset="0"/>
              </a:rPr>
              <a:t> </a:t>
            </a:r>
            <a:r>
              <a:rPr lang="en-US" dirty="0" err="1">
                <a:latin typeface="Calibri" charset="0"/>
              </a:rPr>
              <a:t>hình</a:t>
            </a:r>
            <a:r>
              <a:rPr lang="en-US" dirty="0">
                <a:latin typeface="Calibri" charset="0"/>
              </a:rPr>
              <a:t> </a:t>
            </a:r>
            <a:r>
              <a:rPr lang="en-US" dirty="0" err="1">
                <a:latin typeface="Calibri" charset="0"/>
              </a:rPr>
              <a:t>ngôn</a:t>
            </a:r>
            <a:r>
              <a:rPr lang="en-US" dirty="0">
                <a:latin typeface="Calibri" charset="0"/>
              </a:rPr>
              <a:t> </a:t>
            </a:r>
            <a:r>
              <a:rPr lang="en-US" dirty="0" err="1">
                <a:latin typeface="Calibri" charset="0"/>
              </a:rPr>
              <a:t>ngữ</a:t>
            </a:r>
            <a:r>
              <a:rPr lang="en-US" dirty="0">
                <a:latin typeface="Calibri" charset="0"/>
              </a:rPr>
              <a:t> </a:t>
            </a:r>
            <a:r>
              <a:rPr lang="en-US" dirty="0" err="1">
                <a:latin typeface="Calibri" charset="0"/>
              </a:rPr>
              <a:t>có</a:t>
            </a:r>
            <a:r>
              <a:rPr lang="en-US" dirty="0">
                <a:latin typeface="Calibri" charset="0"/>
              </a:rPr>
              <a:t> </a:t>
            </a:r>
            <a:r>
              <a:rPr lang="en-US" dirty="0" err="1">
                <a:latin typeface="Calibri" charset="0"/>
              </a:rPr>
              <a:t>thể</a:t>
            </a:r>
            <a:r>
              <a:rPr lang="en-US" dirty="0">
                <a:latin typeface="Calibri" charset="0"/>
              </a:rPr>
              <a:t> </a:t>
            </a:r>
            <a:r>
              <a:rPr lang="en-US" dirty="0" err="1">
                <a:latin typeface="Calibri" charset="0"/>
              </a:rPr>
              <a:t>tạo</a:t>
            </a:r>
            <a:r>
              <a:rPr lang="en-US" dirty="0">
                <a:latin typeface="Calibri" charset="0"/>
              </a:rPr>
              <a:t> ra </a:t>
            </a:r>
            <a:r>
              <a:rPr lang="en-US" dirty="0" err="1">
                <a:latin typeface="Calibri" charset="0"/>
              </a:rPr>
              <a:t>ngôn</a:t>
            </a:r>
            <a:r>
              <a:rPr lang="en-US" dirty="0">
                <a:latin typeface="Calibri" charset="0"/>
              </a:rPr>
              <a:t> </a:t>
            </a:r>
            <a:r>
              <a:rPr lang="en-US" dirty="0" err="1">
                <a:latin typeface="Calibri" charset="0"/>
              </a:rPr>
              <a:t>ngữ</a:t>
            </a:r>
            <a:r>
              <a:rPr lang="en-US" dirty="0">
                <a:latin typeface="Calibri" charset="0"/>
              </a:rPr>
              <a:t> </a:t>
            </a:r>
            <a:r>
              <a:rPr lang="en-US" dirty="0" err="1">
                <a:latin typeface="Calibri" charset="0"/>
              </a:rPr>
              <a:t>độc</a:t>
            </a:r>
            <a:r>
              <a:rPr lang="en-US" dirty="0">
                <a:latin typeface="Calibri" charset="0"/>
              </a:rPr>
              <a:t> </a:t>
            </a:r>
            <a:r>
              <a:rPr lang="en-US" dirty="0" err="1">
                <a:latin typeface="Calibri" charset="0"/>
              </a:rPr>
              <a:t>hại</a:t>
            </a:r>
            <a:endParaRPr lang="en-US" dirty="0">
              <a:latin typeface="Calibri" charset="0"/>
            </a:endParaRPr>
          </a:p>
          <a:p>
            <a:pPr eaLnBrk="1" hangingPunct="1"/>
            <a:r>
              <a:rPr lang="en-US" dirty="0" err="1">
                <a:latin typeface="Calibri" charset="0"/>
              </a:rPr>
              <a:t>Các</a:t>
            </a:r>
            <a:r>
              <a:rPr lang="en-US" dirty="0">
                <a:latin typeface="Calibri" charset="0"/>
              </a:rPr>
              <a:t> </a:t>
            </a:r>
            <a:r>
              <a:rPr lang="en-US" dirty="0" err="1">
                <a:latin typeface="Calibri" charset="0"/>
              </a:rPr>
              <a:t>mô</a:t>
            </a:r>
            <a:r>
              <a:rPr lang="en-US" dirty="0">
                <a:latin typeface="Calibri" charset="0"/>
              </a:rPr>
              <a:t> </a:t>
            </a:r>
            <a:r>
              <a:rPr lang="en-US" dirty="0" err="1">
                <a:latin typeface="Calibri" charset="0"/>
              </a:rPr>
              <a:t>hình</a:t>
            </a:r>
            <a:r>
              <a:rPr lang="en-US" dirty="0">
                <a:latin typeface="Calibri" charset="0"/>
              </a:rPr>
              <a:t> </a:t>
            </a:r>
            <a:r>
              <a:rPr lang="en-US" dirty="0" err="1">
                <a:latin typeface="Calibri" charset="0"/>
              </a:rPr>
              <a:t>ngôn</a:t>
            </a:r>
            <a:r>
              <a:rPr lang="en-US" dirty="0">
                <a:latin typeface="Calibri" charset="0"/>
              </a:rPr>
              <a:t> </a:t>
            </a:r>
            <a:r>
              <a:rPr lang="en-US" dirty="0" err="1">
                <a:latin typeface="Calibri" charset="0"/>
              </a:rPr>
              <a:t>ngữ</a:t>
            </a:r>
            <a:r>
              <a:rPr lang="en-US" dirty="0">
                <a:latin typeface="Calibri" charset="0"/>
              </a:rPr>
              <a:t> </a:t>
            </a:r>
            <a:r>
              <a:rPr lang="en-US" dirty="0" err="1">
                <a:latin typeface="Calibri" charset="0"/>
              </a:rPr>
              <a:t>có</a:t>
            </a:r>
            <a:r>
              <a:rPr lang="en-US" dirty="0">
                <a:latin typeface="Calibri" charset="0"/>
              </a:rPr>
              <a:t> </a:t>
            </a:r>
            <a:r>
              <a:rPr lang="en-US" dirty="0" err="1">
                <a:latin typeface="Calibri" charset="0"/>
              </a:rPr>
              <a:t>thể</a:t>
            </a:r>
            <a:r>
              <a:rPr lang="en-US" dirty="0">
                <a:latin typeface="Calibri" charset="0"/>
              </a:rPr>
              <a:t> </a:t>
            </a:r>
            <a:r>
              <a:rPr lang="en-US" dirty="0" err="1">
                <a:latin typeface="Calibri" charset="0"/>
              </a:rPr>
              <a:t>là</a:t>
            </a:r>
            <a:r>
              <a:rPr lang="en-US" dirty="0">
                <a:latin typeface="Calibri" charset="0"/>
              </a:rPr>
              <a:t> </a:t>
            </a:r>
            <a:r>
              <a:rPr lang="en-US" dirty="0" err="1">
                <a:latin typeface="Calibri" charset="0"/>
              </a:rPr>
              <a:t>một</a:t>
            </a:r>
            <a:r>
              <a:rPr lang="en-US" dirty="0">
                <a:latin typeface="Calibri" charset="0"/>
              </a:rPr>
              <a:t> </a:t>
            </a:r>
            <a:r>
              <a:rPr lang="en-US" dirty="0" err="1">
                <a:latin typeface="Calibri" charset="0"/>
              </a:rPr>
              <a:t>công</a:t>
            </a:r>
            <a:r>
              <a:rPr lang="en-US" dirty="0">
                <a:latin typeface="Calibri" charset="0"/>
              </a:rPr>
              <a:t> </a:t>
            </a:r>
            <a:r>
              <a:rPr lang="en-US" dirty="0" err="1">
                <a:latin typeface="Calibri" charset="0"/>
              </a:rPr>
              <a:t>cụ</a:t>
            </a:r>
            <a:r>
              <a:rPr lang="en-US" dirty="0">
                <a:latin typeface="Calibri" charset="0"/>
              </a:rPr>
              <a:t> </a:t>
            </a:r>
            <a:r>
              <a:rPr lang="en-US" dirty="0" err="1">
                <a:latin typeface="Calibri" charset="0"/>
              </a:rPr>
              <a:t>để</a:t>
            </a:r>
            <a:r>
              <a:rPr lang="en-US" dirty="0">
                <a:latin typeface="Calibri" charset="0"/>
              </a:rPr>
              <a:t> </a:t>
            </a:r>
            <a:r>
              <a:rPr lang="en-US" dirty="0" err="1">
                <a:latin typeface="Calibri" charset="0"/>
              </a:rPr>
              <a:t>tạo</a:t>
            </a:r>
            <a:r>
              <a:rPr lang="en-US" dirty="0">
                <a:latin typeface="Calibri" charset="0"/>
              </a:rPr>
              <a:t> ra </a:t>
            </a:r>
            <a:r>
              <a:rPr lang="en-US" dirty="0" err="1">
                <a:latin typeface="Calibri" charset="0"/>
              </a:rPr>
              <a:t>văn</a:t>
            </a:r>
            <a:r>
              <a:rPr lang="en-US" dirty="0">
                <a:latin typeface="Calibri" charset="0"/>
              </a:rPr>
              <a:t> </a:t>
            </a:r>
            <a:r>
              <a:rPr lang="en-US" dirty="0" err="1">
                <a:latin typeface="Calibri" charset="0"/>
              </a:rPr>
              <a:t>bản</a:t>
            </a:r>
            <a:r>
              <a:rPr lang="en-US" dirty="0">
                <a:latin typeface="Calibri" charset="0"/>
              </a:rPr>
              <a:t> </a:t>
            </a:r>
            <a:r>
              <a:rPr lang="en-US" dirty="0" err="1">
                <a:latin typeface="Calibri" charset="0"/>
              </a:rPr>
              <a:t>có</a:t>
            </a:r>
            <a:r>
              <a:rPr lang="en-US" dirty="0">
                <a:latin typeface="Calibri" charset="0"/>
              </a:rPr>
              <a:t> </a:t>
            </a:r>
            <a:r>
              <a:rPr lang="en-US" dirty="0" err="1">
                <a:latin typeface="Calibri" charset="0"/>
              </a:rPr>
              <a:t>thông</a:t>
            </a:r>
            <a:r>
              <a:rPr lang="en-US" dirty="0">
                <a:latin typeface="Calibri" charset="0"/>
              </a:rPr>
              <a:t> tin </a:t>
            </a:r>
            <a:r>
              <a:rPr lang="en-US" dirty="0" err="1">
                <a:latin typeface="Calibri" charset="0"/>
              </a:rPr>
              <a:t>sai</a:t>
            </a:r>
            <a:r>
              <a:rPr lang="en-US" dirty="0">
                <a:latin typeface="Calibri" charset="0"/>
              </a:rPr>
              <a:t> </a:t>
            </a:r>
            <a:r>
              <a:rPr lang="en-US" dirty="0" err="1">
                <a:latin typeface="Calibri" charset="0"/>
              </a:rPr>
              <a:t>lệch</a:t>
            </a:r>
            <a:r>
              <a:rPr lang="en-US" dirty="0">
                <a:latin typeface="Calibri" charset="0"/>
              </a:rPr>
              <a:t>, </a:t>
            </a:r>
            <a:r>
              <a:rPr lang="en-US" dirty="0" err="1">
                <a:latin typeface="Calibri" charset="0"/>
              </a:rPr>
              <a:t>lừa</a:t>
            </a:r>
            <a:r>
              <a:rPr lang="en-US" dirty="0">
                <a:latin typeface="Calibri" charset="0"/>
              </a:rPr>
              <a:t> </a:t>
            </a:r>
            <a:r>
              <a:rPr lang="en-US" dirty="0" err="1">
                <a:latin typeface="Calibri" charset="0"/>
              </a:rPr>
              <a:t>đảo</a:t>
            </a:r>
            <a:r>
              <a:rPr lang="en-US" dirty="0">
                <a:latin typeface="Calibri" charset="0"/>
              </a:rPr>
              <a:t>, </a:t>
            </a:r>
            <a:r>
              <a:rPr lang="en-US" dirty="0" err="1">
                <a:latin typeface="Calibri" charset="0"/>
              </a:rPr>
              <a:t>cực</a:t>
            </a:r>
            <a:r>
              <a:rPr lang="en-US" dirty="0">
                <a:latin typeface="Calibri" charset="0"/>
              </a:rPr>
              <a:t> </a:t>
            </a:r>
            <a:r>
              <a:rPr lang="en-US" dirty="0" err="1">
                <a:latin typeface="Calibri" charset="0"/>
              </a:rPr>
              <a:t>đoan</a:t>
            </a:r>
            <a:r>
              <a:rPr lang="en-US" dirty="0">
                <a:latin typeface="Calibri" charset="0"/>
              </a:rPr>
              <a:t> </a:t>
            </a:r>
            <a:r>
              <a:rPr lang="en-US" dirty="0" err="1">
                <a:latin typeface="Calibri" charset="0"/>
              </a:rPr>
              <a:t>hóa</a:t>
            </a:r>
            <a:r>
              <a:rPr lang="en-US" dirty="0">
                <a:latin typeface="Calibri" charset="0"/>
              </a:rPr>
              <a:t> </a:t>
            </a:r>
            <a:r>
              <a:rPr lang="en-US" dirty="0" err="1">
                <a:latin typeface="Calibri" charset="0"/>
              </a:rPr>
              <a:t>và</a:t>
            </a:r>
            <a:r>
              <a:rPr lang="en-US" dirty="0">
                <a:latin typeface="Calibri" charset="0"/>
              </a:rPr>
              <a:t> </a:t>
            </a:r>
            <a:r>
              <a:rPr lang="en-US" dirty="0" err="1">
                <a:latin typeface="Calibri" charset="0"/>
              </a:rPr>
              <a:t>các</a:t>
            </a:r>
            <a:r>
              <a:rPr lang="en-US" dirty="0">
                <a:latin typeface="Calibri" charset="0"/>
              </a:rPr>
              <a:t> </a:t>
            </a:r>
            <a:r>
              <a:rPr lang="en-US" dirty="0" err="1">
                <a:latin typeface="Calibri" charset="0"/>
              </a:rPr>
              <a:t>hoạt</a:t>
            </a:r>
            <a:r>
              <a:rPr lang="en-US" dirty="0">
                <a:latin typeface="Calibri" charset="0"/>
              </a:rPr>
              <a:t> </a:t>
            </a:r>
            <a:r>
              <a:rPr lang="en-US" dirty="0" err="1">
                <a:latin typeface="Calibri" charset="0"/>
              </a:rPr>
              <a:t>động</a:t>
            </a:r>
            <a:r>
              <a:rPr lang="en-US" dirty="0">
                <a:latin typeface="Calibri" charset="0"/>
              </a:rPr>
              <a:t> </a:t>
            </a:r>
            <a:r>
              <a:rPr lang="en-US" dirty="0" err="1">
                <a:latin typeface="Calibri" charset="0"/>
              </a:rPr>
              <a:t>có</a:t>
            </a:r>
            <a:r>
              <a:rPr lang="en-US" dirty="0">
                <a:latin typeface="Calibri" charset="0"/>
              </a:rPr>
              <a:t> </a:t>
            </a:r>
            <a:r>
              <a:rPr lang="en-US" dirty="0" err="1">
                <a:latin typeface="Calibri" charset="0"/>
              </a:rPr>
              <a:t>hại</a:t>
            </a:r>
            <a:r>
              <a:rPr lang="en-US" dirty="0">
                <a:latin typeface="Calibri" charset="0"/>
              </a:rPr>
              <a:t> </a:t>
            </a:r>
            <a:r>
              <a:rPr lang="en-US" dirty="0" err="1">
                <a:latin typeface="Calibri" charset="0"/>
              </a:rPr>
              <a:t>cho</a:t>
            </a:r>
            <a:r>
              <a:rPr lang="en-US" dirty="0">
                <a:latin typeface="Calibri" charset="0"/>
              </a:rPr>
              <a:t> </a:t>
            </a:r>
            <a:r>
              <a:rPr lang="en-US" dirty="0" err="1">
                <a:latin typeface="Calibri" charset="0"/>
              </a:rPr>
              <a:t>xã</a:t>
            </a:r>
            <a:r>
              <a:rPr lang="en-US" dirty="0">
                <a:latin typeface="Calibri" charset="0"/>
              </a:rPr>
              <a:t> </a:t>
            </a:r>
            <a:r>
              <a:rPr lang="en-US" dirty="0" err="1">
                <a:latin typeface="Calibri" charset="0"/>
              </a:rPr>
              <a:t>hội</a:t>
            </a:r>
            <a:r>
              <a:rPr lang="en-US" dirty="0">
                <a:latin typeface="Calibri" charset="0"/>
              </a:rPr>
              <a:t> </a:t>
            </a:r>
            <a:r>
              <a:rPr lang="en-US" dirty="0" err="1">
                <a:latin typeface="Calibri" charset="0"/>
              </a:rPr>
              <a:t>khác</a:t>
            </a:r>
            <a:r>
              <a:rPr lang="en-US" dirty="0">
                <a:latin typeface="Calibri" charset="0"/>
              </a:rPr>
              <a:t>.</a:t>
            </a:r>
          </a:p>
          <a:p>
            <a:pPr eaLnBrk="1" hangingPunct="1"/>
            <a:r>
              <a:rPr lang="vi-VN" dirty="0">
                <a:latin typeface="Calibri" charset="0"/>
              </a:rPr>
              <a:t>Những vấn đề quan trọng về quyền riêng tư</a:t>
            </a:r>
            <a:endParaRPr lang="en-US" dirty="0">
              <a:latin typeface="Calibri" charset="0"/>
            </a:endParaRPr>
          </a:p>
        </p:txBody>
      </p:sp>
    </p:spTree>
    <p:extLst>
      <p:ext uri="{BB962C8B-B14F-4D97-AF65-F5344CB8AC3E}">
        <p14:creationId xmlns:p14="http://schemas.microsoft.com/office/powerpoint/2010/main" val="58319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dirty="0" err="1"/>
              <a:t>Tổng</a:t>
            </a:r>
            <a:r>
              <a:rPr lang="en-US" dirty="0"/>
              <a:t> </a:t>
            </a:r>
            <a:r>
              <a:rPr lang="en-US" dirty="0" err="1"/>
              <a:t>kết</a:t>
            </a:r>
            <a:endParaRPr lang="en-US" dirty="0"/>
          </a:p>
        </p:txBody>
      </p:sp>
      <p:sp>
        <p:nvSpPr>
          <p:cNvPr id="3" name="Content Placeholder 2">
            <a:extLst>
              <a:ext uri="{FF2B5EF4-FFF2-40B4-BE49-F238E27FC236}">
                <a16:creationId xmlns:a16="http://schemas.microsoft.com/office/drawing/2014/main" id="{D3B1F1DE-D3B6-43E2-B55A-699385E6F87E}"/>
              </a:ext>
            </a:extLst>
          </p:cNvPr>
          <p:cNvSpPr>
            <a:spLocks noGrp="1"/>
          </p:cNvSpPr>
          <p:nvPr>
            <p:ph idx="1"/>
          </p:nvPr>
        </p:nvSpPr>
        <p:spPr>
          <a:xfrm>
            <a:off x="304800" y="1123950"/>
            <a:ext cx="8534400" cy="3562350"/>
          </a:xfrm>
        </p:spPr>
        <p:txBody>
          <a:bodyPr/>
          <a:lstStyle/>
          <a:p>
            <a:r>
              <a:rPr lang="vi-VN" sz="2000" dirty="0"/>
              <a:t>Khái niệm về RNN và các cách áp dụng vào vấn đề ngôn ngữ.</a:t>
            </a:r>
          </a:p>
          <a:p>
            <a:pPr lvl="1"/>
            <a:r>
              <a:rPr lang="vi-VN" sz="1800" dirty="0"/>
              <a:t>Đầu ra của một neural unit tại một thời điểm cụ thể dựa trên cả giá trị đầu vào hiện tại và giá trị của lớp ẩn từ bước thời gian trước đó.</a:t>
            </a:r>
          </a:p>
          <a:p>
            <a:pPr lvl="2"/>
            <a:r>
              <a:rPr lang="vi-VN" sz="1800" dirty="0"/>
              <a:t>Mô hình ngôn ngữ xác suất</a:t>
            </a:r>
          </a:p>
          <a:p>
            <a:pPr lvl="2"/>
            <a:r>
              <a:rPr lang="vi-VN" sz="1800" dirty="0"/>
              <a:t>Auto-regressive generation</a:t>
            </a:r>
          </a:p>
          <a:p>
            <a:pPr lvl="2"/>
            <a:r>
              <a:rPr lang="vi-VN" sz="1800" dirty="0"/>
              <a:t>Gán nhãn chuỗi (Sequence labeling)</a:t>
            </a:r>
          </a:p>
          <a:p>
            <a:pPr lvl="2"/>
            <a:r>
              <a:rPr lang="vi-VN" sz="1800" dirty="0"/>
              <a:t>Phân loại văn bản</a:t>
            </a:r>
          </a:p>
          <a:p>
            <a:r>
              <a:rPr lang="vi-VN" sz="2200" dirty="0"/>
              <a:t>Kiến trúc mạng LSTM và GRU.</a:t>
            </a:r>
          </a:p>
          <a:p>
            <a:r>
              <a:rPr lang="vi-VN" sz="2200" dirty="0"/>
              <a:t>Mô hình Transformers với lớp Self-Attention.</a:t>
            </a:r>
          </a:p>
        </p:txBody>
      </p:sp>
    </p:spTree>
    <p:extLst>
      <p:ext uri="{BB962C8B-B14F-4D97-AF65-F5344CB8AC3E}">
        <p14:creationId xmlns:p14="http://schemas.microsoft.com/office/powerpoint/2010/main" val="1713941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E3CCA2A-C742-2049-8629-77A6C0CD81BC}"/>
              </a:ext>
            </a:extLst>
          </p:cNvPr>
          <p:cNvSpPr txBox="1">
            <a:spLocks noChangeArrowheads="1"/>
          </p:cNvSpPr>
          <p:nvPr/>
        </p:nvSpPr>
        <p:spPr bwMode="auto">
          <a:xfrm>
            <a:off x="495300" y="1428750"/>
            <a:ext cx="81534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ts val="900"/>
              </a:spcBef>
              <a:spcAft>
                <a:spcPct val="0"/>
              </a:spcAft>
              <a:buClr>
                <a:srgbClr val="CC0000"/>
              </a:buClr>
              <a:buFont typeface="Times" pitchFamily="-65" charset="0"/>
              <a:buNone/>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endParaRPr lang="en-US" kern="0" dirty="0">
              <a:solidFill>
                <a:srgbClr val="A50021"/>
              </a:solidFill>
              <a:latin typeface="Calibri" charset="0"/>
            </a:endParaRPr>
          </a:p>
          <a:p>
            <a:pPr>
              <a:spcAft>
                <a:spcPts val="600"/>
              </a:spcAft>
            </a:pPr>
            <a:r>
              <a:rPr lang="en-US" sz="3200" kern="0" dirty="0">
                <a:solidFill>
                  <a:srgbClr val="A50021"/>
                </a:solidFill>
                <a:latin typeface="Calibri" charset="0"/>
              </a:rPr>
              <a:t>Recurrent Neural Networks </a:t>
            </a:r>
          </a:p>
          <a:p>
            <a:pPr>
              <a:spcAft>
                <a:spcPts val="600"/>
              </a:spcAft>
            </a:pPr>
            <a:r>
              <a:rPr lang="en-US" sz="3200" kern="0" dirty="0">
                <a:solidFill>
                  <a:srgbClr val="A50021"/>
                </a:solidFill>
                <a:latin typeface="Calibri" charset="0"/>
              </a:rPr>
              <a:t>Transformer Networks</a:t>
            </a:r>
            <a:endParaRPr lang="en-US" sz="3200" kern="0" dirty="0">
              <a:latin typeface="Calibri" charset="0"/>
            </a:endParaRPr>
          </a:p>
          <a:p>
            <a:endParaRPr lang="en-US" kern="0" dirty="0">
              <a:latin typeface="Calibri" charset="0"/>
            </a:endParaRPr>
          </a:p>
        </p:txBody>
      </p:sp>
    </p:spTree>
    <p:extLst>
      <p:ext uri="{BB962C8B-B14F-4D97-AF65-F5344CB8AC3E}">
        <p14:creationId xmlns:p14="http://schemas.microsoft.com/office/powerpoint/2010/main" val="199215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err="1"/>
              <a:t>Cấu</a:t>
            </a:r>
            <a:r>
              <a:rPr lang="en-US" dirty="0"/>
              <a:t> </a:t>
            </a:r>
            <a:r>
              <a:rPr lang="en-US" dirty="0" err="1"/>
              <a:t>trúc</a:t>
            </a:r>
            <a:r>
              <a:rPr lang="en-US" dirty="0"/>
              <a:t> RNN </a:t>
            </a:r>
            <a:r>
              <a:rPr lang="en-US" dirty="0" err="1"/>
              <a:t>đơn</a:t>
            </a:r>
            <a:r>
              <a:rPr lang="en-US" dirty="0"/>
              <a:t> </a:t>
            </a:r>
            <a:r>
              <a:rPr lang="en-US" dirty="0" err="1"/>
              <a:t>giản</a:t>
            </a:r>
            <a:r>
              <a:rPr lang="en-US" dirty="0"/>
              <a:t> (Elman, 1990)</a:t>
            </a:r>
          </a:p>
        </p:txBody>
      </p:sp>
      <p:sp>
        <p:nvSpPr>
          <p:cNvPr id="63491" name="Rectangle 3"/>
          <p:cNvSpPr>
            <a:spLocks noGrp="1" noChangeArrowheads="1"/>
          </p:cNvSpPr>
          <p:nvPr>
            <p:ph idx="1"/>
          </p:nvPr>
        </p:nvSpPr>
        <p:spPr>
          <a:xfrm>
            <a:off x="304800" y="1276350"/>
            <a:ext cx="8534400" cy="3333750"/>
          </a:xfrm>
        </p:spPr>
        <p:txBody>
          <a:bodyPr/>
          <a:lstStyle/>
          <a:p>
            <a:r>
              <a:rPr lang="vi-VN" dirty="0">
                <a:latin typeface="Calibri" charset="0"/>
              </a:rPr>
              <a:t>Giá trị kích hoạt (activation value) của lớp ẩn (hidden layer) phụ thuộc vào đầu vào hiện tại cũng như giá trị kích hoạt của lớp ẩn từ bước thời gian trước đó.</a:t>
            </a:r>
            <a:endParaRPr lang="en-US" dirty="0">
              <a:latin typeface="Calibri" charset="0"/>
            </a:endParaRPr>
          </a:p>
          <a:p>
            <a:pPr marL="0" indent="0" eaLnBrk="1" hangingPunct="1">
              <a:buNone/>
            </a:pPr>
            <a:endParaRPr lang="en-US" dirty="0">
              <a:latin typeface="Calibri" charset="0"/>
            </a:endParaRPr>
          </a:p>
        </p:txBody>
      </p:sp>
      <p:pic>
        <p:nvPicPr>
          <p:cNvPr id="3" name="Picture 2">
            <a:extLst>
              <a:ext uri="{FF2B5EF4-FFF2-40B4-BE49-F238E27FC236}">
                <a16:creationId xmlns:a16="http://schemas.microsoft.com/office/drawing/2014/main" id="{5A4862F6-DDC0-4EDC-B714-96BCF2C61275}"/>
              </a:ext>
            </a:extLst>
          </p:cNvPr>
          <p:cNvPicPr>
            <a:picLocks noChangeAspect="1"/>
          </p:cNvPicPr>
          <p:nvPr/>
        </p:nvPicPr>
        <p:blipFill>
          <a:blip r:embed="rId3"/>
          <a:stretch>
            <a:fillRect/>
          </a:stretch>
        </p:blipFill>
        <p:spPr>
          <a:xfrm>
            <a:off x="1104130" y="2516955"/>
            <a:ext cx="1679744" cy="1925561"/>
          </a:xfrm>
          <a:prstGeom prst="rect">
            <a:avLst/>
          </a:prstGeom>
        </p:spPr>
      </p:pic>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4DA38005-3951-49EE-AD1E-11544CF20098}"/>
                  </a:ext>
                </a:extLst>
              </p:cNvPr>
              <p:cNvSpPr/>
              <p:nvPr/>
            </p:nvSpPr>
            <p:spPr bwMode="auto">
              <a:xfrm>
                <a:off x="4339221" y="3261994"/>
                <a:ext cx="690217" cy="373394"/>
              </a:xfrm>
              <a:prstGeom prst="roundRect">
                <a:avLst>
                  <a:gd name="adj" fmla="val 50000"/>
                </a:avLst>
              </a:prstGeom>
              <a:solidFill>
                <a:schemeClr val="bg1"/>
              </a:solidFill>
              <a:ln w="9525" cap="flat" cmpd="sng" algn="ctr">
                <a:solidFill>
                  <a:schemeClr val="tx1">
                    <a:lumMod val="95000"/>
                    <a:lumOff val="5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000" b="0" i="1" u="none" strike="noStrike" cap="none" normalizeH="0" baseline="0" smtClean="0">
                              <a:ln>
                                <a:noFill/>
                              </a:ln>
                              <a:solidFill>
                                <a:schemeClr val="tx1"/>
                              </a:solidFill>
                              <a:effectLst/>
                              <a:latin typeface="Cambria Math" panose="02040503050406030204" pitchFamily="18" charset="0"/>
                            </a:rPr>
                          </m:ctrlPr>
                        </m:sSubPr>
                        <m:e>
                          <m:r>
                            <a:rPr kumimoji="0" lang="en-US" sz="2000" b="0" i="1" u="none" strike="noStrike" cap="none" normalizeH="0" baseline="0" smtClean="0">
                              <a:ln>
                                <a:noFill/>
                              </a:ln>
                              <a:solidFill>
                                <a:schemeClr val="tx1"/>
                              </a:solidFill>
                              <a:effectLst/>
                              <a:latin typeface="Cambria Math" panose="02040503050406030204" pitchFamily="18" charset="0"/>
                            </a:rPr>
                            <m:t>h</m:t>
                          </m:r>
                        </m:e>
                        <m:sub>
                          <m:r>
                            <a:rPr kumimoji="0" lang="en-US" sz="2000" b="0" i="1" u="none" strike="noStrike" cap="none" normalizeH="0" baseline="0" smtClean="0">
                              <a:ln>
                                <a:noFill/>
                              </a:ln>
                              <a:solidFill>
                                <a:schemeClr val="tx1"/>
                              </a:solidFill>
                              <a:effectLst/>
                              <a:latin typeface="Cambria Math" panose="02040503050406030204" pitchFamily="18" charset="0"/>
                            </a:rPr>
                            <m:t>𝑡</m:t>
                          </m:r>
                          <m:r>
                            <a:rPr kumimoji="0" lang="en-US" sz="20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vi-VN" sz="2000" b="0" i="0" u="none" strike="noStrike" cap="none" normalizeH="0" baseline="0" dirty="0">
                  <a:ln>
                    <a:noFill/>
                  </a:ln>
                  <a:solidFill>
                    <a:schemeClr val="tx1"/>
                  </a:solidFill>
                  <a:effectLst/>
                  <a:latin typeface="Lucida Sans" pitchFamily="-65" charset="0"/>
                </a:endParaRPr>
              </a:p>
            </p:txBody>
          </p:sp>
        </mc:Choice>
        <mc:Fallback xmlns="">
          <p:sp>
            <p:nvSpPr>
              <p:cNvPr id="7" name="Rectangle: Rounded Corners 6">
                <a:extLst>
                  <a:ext uri="{FF2B5EF4-FFF2-40B4-BE49-F238E27FC236}">
                    <a16:creationId xmlns:a16="http://schemas.microsoft.com/office/drawing/2014/main" id="{4DA38005-3951-49EE-AD1E-11544CF20098}"/>
                  </a:ext>
                </a:extLst>
              </p:cNvPr>
              <p:cNvSpPr>
                <a:spLocks noRot="1" noChangeAspect="1" noMove="1" noResize="1" noEditPoints="1" noAdjustHandles="1" noChangeArrowheads="1" noChangeShapeType="1" noTextEdit="1"/>
              </p:cNvSpPr>
              <p:nvPr/>
            </p:nvSpPr>
            <p:spPr bwMode="auto">
              <a:xfrm>
                <a:off x="4339221" y="3261994"/>
                <a:ext cx="690217" cy="373394"/>
              </a:xfrm>
              <a:prstGeom prst="roundRect">
                <a:avLst>
                  <a:gd name="adj" fmla="val 50000"/>
                </a:avLst>
              </a:prstGeom>
              <a:blipFill>
                <a:blip r:embed="rId4"/>
                <a:stretch>
                  <a:fillRect b="-6349"/>
                </a:stretch>
              </a:blipFill>
              <a:ln w="9525" cap="flat" cmpd="sng" algn="ctr">
                <a:solidFill>
                  <a:schemeClr val="tx1">
                    <a:lumMod val="95000"/>
                    <a:lumOff val="5000"/>
                  </a:schemeClr>
                </a:solidFill>
                <a:prstDash val="solid"/>
                <a:miter lim="800000"/>
                <a:headEnd type="none" w="med" len="med"/>
                <a:tailEnd type="none" w="med" len="med"/>
              </a:ln>
              <a:effectLst/>
            </p:spPr>
            <p:txBody>
              <a:bodyPr/>
              <a:lstStyle/>
              <a:p>
                <a:r>
                  <a:rPr lang="vi-VN">
                    <a:noFill/>
                  </a:rPr>
                  <a:t> </a:t>
                </a:r>
              </a:p>
            </p:txBody>
          </p:sp>
        </mc:Fallback>
      </mc:AlternateContent>
      <p:cxnSp>
        <p:nvCxnSpPr>
          <p:cNvPr id="9" name="Straight Arrow Connector 8">
            <a:extLst>
              <a:ext uri="{FF2B5EF4-FFF2-40B4-BE49-F238E27FC236}">
                <a16:creationId xmlns:a16="http://schemas.microsoft.com/office/drawing/2014/main" id="{B679FBCD-BB14-4502-9045-84D2CA1F87D7}"/>
              </a:ext>
            </a:extLst>
          </p:cNvPr>
          <p:cNvCxnSpPr>
            <a:cxnSpLocks/>
            <a:stCxn id="7" idx="0"/>
          </p:cNvCxnSpPr>
          <p:nvPr/>
        </p:nvCxnSpPr>
        <p:spPr bwMode="auto">
          <a:xfrm flipH="1" flipV="1">
            <a:off x="4682170" y="2652430"/>
            <a:ext cx="2160" cy="609564"/>
          </a:xfrm>
          <a:prstGeom prst="straightConnector1">
            <a:avLst/>
          </a:prstGeom>
          <a:ln w="19050">
            <a:headEnd type="none" w="med" len="med"/>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550E90-71F9-4827-BCF7-0EADB8B3E4F8}"/>
                  </a:ext>
                </a:extLst>
              </p:cNvPr>
              <p:cNvSpPr txBox="1"/>
              <p:nvPr/>
            </p:nvSpPr>
            <p:spPr>
              <a:xfrm>
                <a:off x="4411976" y="2344653"/>
                <a:ext cx="53527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vi-VN" sz="2000" i="1" smtClean="0">
                              <a:latin typeface="Cambria Math" panose="02040503050406030204" pitchFamily="18" charset="0"/>
                            </a:rPr>
                          </m:ctrlPr>
                        </m:sSubPr>
                        <m:e>
                          <m:r>
                            <a:rPr lang="vi-VN" sz="2000" i="1">
                              <a:latin typeface="Cambria Math" panose="02040503050406030204" pitchFamily="18" charset="0"/>
                            </a:rPr>
                            <m:t>𝑦</m:t>
                          </m:r>
                        </m:e>
                        <m:sub>
                          <m:r>
                            <a:rPr lang="vi-VN" sz="2000" b="0" i="1" smtClean="0">
                              <a:latin typeface="Cambria Math" panose="02040503050406030204" pitchFamily="18" charset="0"/>
                            </a:rPr>
                            <m:t>𝑡</m:t>
                          </m:r>
                          <m:r>
                            <a:rPr lang="vi-VN" sz="2000" b="0" i="1" smtClean="0">
                              <a:latin typeface="Cambria Math" panose="02040503050406030204" pitchFamily="18" charset="0"/>
                            </a:rPr>
                            <m:t>−1</m:t>
                          </m:r>
                        </m:sub>
                      </m:sSub>
                    </m:oMath>
                  </m:oMathPara>
                </a14:m>
                <a:endParaRPr lang="vi-VN" sz="2000" i="1"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79550E90-71F9-4827-BCF7-0EADB8B3E4F8}"/>
                  </a:ext>
                </a:extLst>
              </p:cNvPr>
              <p:cNvSpPr txBox="1">
                <a:spLocks noRot="1" noChangeAspect="1" noMove="1" noResize="1" noEditPoints="1" noAdjustHandles="1" noChangeArrowheads="1" noChangeShapeType="1" noTextEdit="1"/>
              </p:cNvSpPr>
              <p:nvPr/>
            </p:nvSpPr>
            <p:spPr>
              <a:xfrm>
                <a:off x="4411976" y="2344653"/>
                <a:ext cx="535275" cy="307777"/>
              </a:xfrm>
              <a:prstGeom prst="rect">
                <a:avLst/>
              </a:prstGeom>
              <a:blipFill>
                <a:blip r:embed="rId5"/>
                <a:stretch>
                  <a:fillRect l="-11364" r="-4545" b="-3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64F807-CB0A-44BD-9539-6D372E3AC0D7}"/>
                  </a:ext>
                </a:extLst>
              </p:cNvPr>
              <p:cNvSpPr txBox="1"/>
              <p:nvPr/>
            </p:nvSpPr>
            <p:spPr>
              <a:xfrm>
                <a:off x="4415911" y="4143623"/>
                <a:ext cx="53251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vi-VN" sz="2000" i="1" smtClean="0">
                              <a:latin typeface="Cambria Math" panose="02040503050406030204" pitchFamily="18" charset="0"/>
                            </a:rPr>
                          </m:ctrlPr>
                        </m:sSubPr>
                        <m:e>
                          <m:r>
                            <a:rPr lang="vi-VN" sz="2000" b="0" i="1" smtClean="0">
                              <a:latin typeface="Cambria Math" panose="02040503050406030204" pitchFamily="18" charset="0"/>
                            </a:rPr>
                            <m:t>𝑥</m:t>
                          </m:r>
                        </m:e>
                        <m:sub>
                          <m:r>
                            <a:rPr lang="vi-VN" sz="2000" b="0" i="1" smtClean="0">
                              <a:latin typeface="Cambria Math" panose="02040503050406030204" pitchFamily="18" charset="0"/>
                            </a:rPr>
                            <m:t>𝑡</m:t>
                          </m:r>
                          <m:r>
                            <a:rPr lang="vi-VN" sz="2000" b="0" i="1" smtClean="0">
                              <a:latin typeface="Cambria Math" panose="02040503050406030204" pitchFamily="18" charset="0"/>
                            </a:rPr>
                            <m:t>−1</m:t>
                          </m:r>
                        </m:sub>
                      </m:sSub>
                    </m:oMath>
                  </m:oMathPara>
                </a14:m>
                <a:endParaRPr lang="vi-VN" sz="2000"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B64F807-CB0A-44BD-9539-6D372E3AC0D7}"/>
                  </a:ext>
                </a:extLst>
              </p:cNvPr>
              <p:cNvSpPr txBox="1">
                <a:spLocks noRot="1" noChangeAspect="1" noMove="1" noResize="1" noEditPoints="1" noAdjustHandles="1" noChangeArrowheads="1" noChangeShapeType="1" noTextEdit="1"/>
              </p:cNvSpPr>
              <p:nvPr/>
            </p:nvSpPr>
            <p:spPr>
              <a:xfrm>
                <a:off x="4415911" y="4143623"/>
                <a:ext cx="532518" cy="307777"/>
              </a:xfrm>
              <a:prstGeom prst="rect">
                <a:avLst/>
              </a:prstGeom>
              <a:blipFill>
                <a:blip r:embed="rId6"/>
                <a:stretch>
                  <a:fillRect l="-5682" r="-4545" b="-20000"/>
                </a:stretch>
              </a:blipFill>
            </p:spPr>
            <p:txBody>
              <a:bodyPr/>
              <a:lstStyle/>
              <a:p>
                <a:r>
                  <a:rPr lang="vi-VN">
                    <a:noFill/>
                  </a:rPr>
                  <a:t> </a:t>
                </a:r>
              </a:p>
            </p:txBody>
          </p:sp>
        </mc:Fallback>
      </mc:AlternateContent>
      <p:cxnSp>
        <p:nvCxnSpPr>
          <p:cNvPr id="12" name="Straight Arrow Connector 11">
            <a:extLst>
              <a:ext uri="{FF2B5EF4-FFF2-40B4-BE49-F238E27FC236}">
                <a16:creationId xmlns:a16="http://schemas.microsoft.com/office/drawing/2014/main" id="{8FC4EBE2-BF62-412C-AD1C-937F7EF407A0}"/>
              </a:ext>
            </a:extLst>
          </p:cNvPr>
          <p:cNvCxnSpPr>
            <a:cxnSpLocks/>
            <a:stCxn id="13" idx="0"/>
            <a:endCxn id="7" idx="2"/>
          </p:cNvCxnSpPr>
          <p:nvPr/>
        </p:nvCxnSpPr>
        <p:spPr bwMode="auto">
          <a:xfrm flipV="1">
            <a:off x="4682170" y="3635388"/>
            <a:ext cx="2160" cy="508235"/>
          </a:xfrm>
          <a:prstGeom prst="straightConnector1">
            <a:avLst/>
          </a:prstGeom>
          <a:gradFill rotWithShape="0">
            <a:gsLst>
              <a:gs pos="0">
                <a:srgbClr val="A50021"/>
              </a:gs>
              <a:gs pos="100000">
                <a:schemeClr val="tx1"/>
              </a:gs>
            </a:gsLst>
            <a:lin ang="0" scaled="1"/>
          </a:gradFill>
          <a:ln w="19050" cap="flat" cmpd="sng" algn="ctr">
            <a:solidFill>
              <a:schemeClr val="tx1"/>
            </a:solidFill>
            <a:prstDash val="solid"/>
            <a:miter lim="800000"/>
            <a:headEnd type="none" w="med" len="med"/>
            <a:tailEnd type="triangle"/>
          </a:ln>
          <a:effectLst/>
        </p:spPr>
      </p:cxnSp>
      <p:sp>
        <p:nvSpPr>
          <p:cNvPr id="17" name="Arrow: Right 16">
            <a:extLst>
              <a:ext uri="{FF2B5EF4-FFF2-40B4-BE49-F238E27FC236}">
                <a16:creationId xmlns:a16="http://schemas.microsoft.com/office/drawing/2014/main" id="{72B64979-817A-456B-9FAB-B91FB32CBE21}"/>
              </a:ext>
            </a:extLst>
          </p:cNvPr>
          <p:cNvSpPr/>
          <p:nvPr/>
        </p:nvSpPr>
        <p:spPr bwMode="auto">
          <a:xfrm>
            <a:off x="2838646" y="3332938"/>
            <a:ext cx="491956" cy="219074"/>
          </a:xfrm>
          <a:prstGeom prst="rightArrow">
            <a:avLst/>
          </a:prstGeom>
          <a:solidFill>
            <a:schemeClr val="tx2">
              <a:lumMod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vi-VN" sz="2400" b="0" i="0" u="none" strike="noStrike" cap="none" normalizeH="0" baseline="0">
              <a:ln>
                <a:solidFill>
                  <a:srgbClr val="0070C0"/>
                </a:solidFill>
              </a:ln>
              <a:solidFill>
                <a:srgbClr val="0070C0"/>
              </a:solidFill>
              <a:effectLst/>
              <a:latin typeface="Lucida Sans" pitchFamily="-65" charset="0"/>
            </a:endParaRPr>
          </a:p>
        </p:txBody>
      </p:sp>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F84876A3-0397-4A16-9199-9BA091EC9308}"/>
                  </a:ext>
                </a:extLst>
              </p:cNvPr>
              <p:cNvSpPr/>
              <p:nvPr/>
            </p:nvSpPr>
            <p:spPr bwMode="auto">
              <a:xfrm>
                <a:off x="5460987" y="3257550"/>
                <a:ext cx="690217" cy="373394"/>
              </a:xfrm>
              <a:prstGeom prst="roundRect">
                <a:avLst>
                  <a:gd name="adj" fmla="val 50000"/>
                </a:avLst>
              </a:prstGeom>
              <a:solidFill>
                <a:schemeClr val="bg1"/>
              </a:solidFill>
              <a:ln w="9525" cap="flat" cmpd="sng" algn="ctr">
                <a:solidFill>
                  <a:schemeClr val="tx1">
                    <a:lumMod val="95000"/>
                    <a:lumOff val="5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000" b="0" i="1" u="none" strike="noStrike" cap="none" normalizeH="0" baseline="0" smtClean="0">
                              <a:ln>
                                <a:noFill/>
                              </a:ln>
                              <a:solidFill>
                                <a:schemeClr val="tx1"/>
                              </a:solidFill>
                              <a:effectLst/>
                              <a:latin typeface="Cambria Math" panose="02040503050406030204" pitchFamily="18" charset="0"/>
                            </a:rPr>
                          </m:ctrlPr>
                        </m:sSubPr>
                        <m:e>
                          <m:r>
                            <a:rPr kumimoji="0" lang="en-US" sz="2000" b="0" i="1" u="none" strike="noStrike" cap="none" normalizeH="0" baseline="0" smtClean="0">
                              <a:ln>
                                <a:noFill/>
                              </a:ln>
                              <a:solidFill>
                                <a:schemeClr val="tx1"/>
                              </a:solidFill>
                              <a:effectLst/>
                              <a:latin typeface="Cambria Math" panose="02040503050406030204" pitchFamily="18" charset="0"/>
                            </a:rPr>
                            <m:t>h</m:t>
                          </m:r>
                        </m:e>
                        <m:sub>
                          <m:r>
                            <a:rPr kumimoji="0" lang="en-US" sz="2000" b="0" i="1" u="none" strike="noStrike" cap="none" normalizeH="0" baseline="0" smtClean="0">
                              <a:ln>
                                <a:noFill/>
                              </a:ln>
                              <a:solidFill>
                                <a:schemeClr val="tx1"/>
                              </a:solidFill>
                              <a:effectLst/>
                              <a:latin typeface="Cambria Math" panose="02040503050406030204" pitchFamily="18" charset="0"/>
                            </a:rPr>
                            <m:t>𝑡</m:t>
                          </m:r>
                        </m:sub>
                      </m:sSub>
                    </m:oMath>
                  </m:oMathPara>
                </a14:m>
                <a:endParaRPr kumimoji="0" lang="vi-VN" sz="2000" b="0" i="0" u="none" strike="noStrike" cap="none" normalizeH="0" baseline="0" dirty="0">
                  <a:ln>
                    <a:noFill/>
                  </a:ln>
                  <a:solidFill>
                    <a:schemeClr val="tx1"/>
                  </a:solidFill>
                  <a:effectLst/>
                  <a:latin typeface="Lucida Sans" pitchFamily="-65" charset="0"/>
                </a:endParaRPr>
              </a:p>
            </p:txBody>
          </p:sp>
        </mc:Choice>
        <mc:Fallback xmlns="">
          <p:sp>
            <p:nvSpPr>
              <p:cNvPr id="35" name="Rectangle: Rounded Corners 34">
                <a:extLst>
                  <a:ext uri="{FF2B5EF4-FFF2-40B4-BE49-F238E27FC236}">
                    <a16:creationId xmlns:a16="http://schemas.microsoft.com/office/drawing/2014/main" id="{F84876A3-0397-4A16-9199-9BA091EC9308}"/>
                  </a:ext>
                </a:extLst>
              </p:cNvPr>
              <p:cNvSpPr>
                <a:spLocks noRot="1" noChangeAspect="1" noMove="1" noResize="1" noEditPoints="1" noAdjustHandles="1" noChangeArrowheads="1" noChangeShapeType="1" noTextEdit="1"/>
              </p:cNvSpPr>
              <p:nvPr/>
            </p:nvSpPr>
            <p:spPr bwMode="auto">
              <a:xfrm>
                <a:off x="5460987" y="3257550"/>
                <a:ext cx="690217" cy="373394"/>
              </a:xfrm>
              <a:prstGeom prst="roundRect">
                <a:avLst>
                  <a:gd name="adj" fmla="val 50000"/>
                </a:avLst>
              </a:prstGeom>
              <a:blipFill>
                <a:blip r:embed="rId7"/>
                <a:stretch>
                  <a:fillRect b="-4688"/>
                </a:stretch>
              </a:blipFill>
              <a:ln w="9525" cap="flat" cmpd="sng" algn="ctr">
                <a:solidFill>
                  <a:schemeClr val="tx1">
                    <a:lumMod val="95000"/>
                    <a:lumOff val="5000"/>
                  </a:schemeClr>
                </a:solidFill>
                <a:prstDash val="solid"/>
                <a:miter lim="800000"/>
                <a:headEnd type="none" w="med" len="med"/>
                <a:tailEnd type="none" w="med" len="med"/>
              </a:ln>
              <a:effectLst/>
            </p:spPr>
            <p:txBody>
              <a:bodyPr/>
              <a:lstStyle/>
              <a:p>
                <a:r>
                  <a:rPr lang="vi-VN">
                    <a:noFill/>
                  </a:rPr>
                  <a:t> </a:t>
                </a:r>
              </a:p>
            </p:txBody>
          </p:sp>
        </mc:Fallback>
      </mc:AlternateContent>
      <p:cxnSp>
        <p:nvCxnSpPr>
          <p:cNvPr id="36" name="Straight Arrow Connector 35">
            <a:extLst>
              <a:ext uri="{FF2B5EF4-FFF2-40B4-BE49-F238E27FC236}">
                <a16:creationId xmlns:a16="http://schemas.microsoft.com/office/drawing/2014/main" id="{6FE93CD8-675F-4435-82B7-0F7F92108408}"/>
              </a:ext>
            </a:extLst>
          </p:cNvPr>
          <p:cNvCxnSpPr>
            <a:cxnSpLocks/>
            <a:stCxn id="35" idx="0"/>
            <a:endCxn id="37" idx="2"/>
          </p:cNvCxnSpPr>
          <p:nvPr/>
        </p:nvCxnSpPr>
        <p:spPr bwMode="auto">
          <a:xfrm flipV="1">
            <a:off x="5806096" y="2652429"/>
            <a:ext cx="1379" cy="605121"/>
          </a:xfrm>
          <a:prstGeom prst="straightConnector1">
            <a:avLst/>
          </a:prstGeom>
          <a:ln w="19050">
            <a:headEnd type="none" w="med" len="med"/>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AB4623E-DD3E-4269-A851-D93C2208604D}"/>
                  </a:ext>
                </a:extLst>
              </p:cNvPr>
              <p:cNvSpPr txBox="1"/>
              <p:nvPr/>
            </p:nvSpPr>
            <p:spPr>
              <a:xfrm>
                <a:off x="5662467" y="2344652"/>
                <a:ext cx="2900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vi-VN" sz="2000" i="1" smtClean="0">
                              <a:latin typeface="Cambria Math" panose="02040503050406030204" pitchFamily="18" charset="0"/>
                            </a:rPr>
                          </m:ctrlPr>
                        </m:sSubPr>
                        <m:e>
                          <m:r>
                            <a:rPr lang="vi-VN" sz="2000" i="1">
                              <a:latin typeface="Cambria Math" panose="02040503050406030204" pitchFamily="18" charset="0"/>
                            </a:rPr>
                            <m:t>𝑦</m:t>
                          </m:r>
                        </m:e>
                        <m:sub>
                          <m:r>
                            <a:rPr lang="vi-VN" sz="2000" b="0" i="1" smtClean="0">
                              <a:latin typeface="Cambria Math" panose="02040503050406030204" pitchFamily="18" charset="0"/>
                            </a:rPr>
                            <m:t>𝑡</m:t>
                          </m:r>
                        </m:sub>
                      </m:sSub>
                    </m:oMath>
                  </m:oMathPara>
                </a14:m>
                <a:endParaRPr lang="vi-VN" sz="2000" i="1" dirty="0">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2AB4623E-DD3E-4269-A851-D93C2208604D}"/>
                  </a:ext>
                </a:extLst>
              </p:cNvPr>
              <p:cNvSpPr txBox="1">
                <a:spLocks noRot="1" noChangeAspect="1" noMove="1" noResize="1" noEditPoints="1" noAdjustHandles="1" noChangeArrowheads="1" noChangeShapeType="1" noTextEdit="1"/>
              </p:cNvSpPr>
              <p:nvPr/>
            </p:nvSpPr>
            <p:spPr>
              <a:xfrm>
                <a:off x="5662467" y="2344652"/>
                <a:ext cx="290016" cy="307777"/>
              </a:xfrm>
              <a:prstGeom prst="rect">
                <a:avLst/>
              </a:prstGeom>
              <a:blipFill>
                <a:blip r:embed="rId8"/>
                <a:stretch>
                  <a:fillRect l="-21277" r="-8511" b="-3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60BD550-C3D3-4ADE-A1AE-13170C8C3530}"/>
                  </a:ext>
                </a:extLst>
              </p:cNvPr>
              <p:cNvSpPr txBox="1"/>
              <p:nvPr/>
            </p:nvSpPr>
            <p:spPr>
              <a:xfrm>
                <a:off x="5662467" y="4149914"/>
                <a:ext cx="28725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vi-VN" sz="2000" i="1" smtClean="0">
                              <a:latin typeface="Cambria Math" panose="02040503050406030204" pitchFamily="18" charset="0"/>
                            </a:rPr>
                          </m:ctrlPr>
                        </m:sSubPr>
                        <m:e>
                          <m:r>
                            <a:rPr lang="vi-VN" sz="2000" b="0" i="1" smtClean="0">
                              <a:latin typeface="Cambria Math" panose="02040503050406030204" pitchFamily="18" charset="0"/>
                            </a:rPr>
                            <m:t>𝑥</m:t>
                          </m:r>
                        </m:e>
                        <m:sub>
                          <m:r>
                            <a:rPr lang="vi-VN" sz="2000" b="0" i="1" smtClean="0">
                              <a:latin typeface="Cambria Math" panose="02040503050406030204" pitchFamily="18" charset="0"/>
                            </a:rPr>
                            <m:t>𝑡</m:t>
                          </m:r>
                        </m:sub>
                      </m:sSub>
                    </m:oMath>
                  </m:oMathPara>
                </a14:m>
                <a:endParaRPr lang="vi-VN" sz="2000" i="1" dirty="0">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60BD550-C3D3-4ADE-A1AE-13170C8C3530}"/>
                  </a:ext>
                </a:extLst>
              </p:cNvPr>
              <p:cNvSpPr txBox="1">
                <a:spLocks noRot="1" noChangeAspect="1" noMove="1" noResize="1" noEditPoints="1" noAdjustHandles="1" noChangeArrowheads="1" noChangeShapeType="1" noTextEdit="1"/>
              </p:cNvSpPr>
              <p:nvPr/>
            </p:nvSpPr>
            <p:spPr>
              <a:xfrm>
                <a:off x="5662467" y="4149914"/>
                <a:ext cx="287258" cy="307777"/>
              </a:xfrm>
              <a:prstGeom prst="rect">
                <a:avLst/>
              </a:prstGeom>
              <a:blipFill>
                <a:blip r:embed="rId9"/>
                <a:stretch>
                  <a:fillRect l="-12766" r="-8511" b="-20000"/>
                </a:stretch>
              </a:blipFill>
            </p:spPr>
            <p:txBody>
              <a:bodyPr/>
              <a:lstStyle/>
              <a:p>
                <a:r>
                  <a:rPr lang="vi-VN">
                    <a:noFill/>
                  </a:rPr>
                  <a:t> </a:t>
                </a:r>
              </a:p>
            </p:txBody>
          </p:sp>
        </mc:Fallback>
      </mc:AlternateContent>
      <p:cxnSp>
        <p:nvCxnSpPr>
          <p:cNvPr id="39" name="Straight Arrow Connector 38">
            <a:extLst>
              <a:ext uri="{FF2B5EF4-FFF2-40B4-BE49-F238E27FC236}">
                <a16:creationId xmlns:a16="http://schemas.microsoft.com/office/drawing/2014/main" id="{F8F585E7-A6E7-4BFF-83E2-B9DE61F8B19D}"/>
              </a:ext>
            </a:extLst>
          </p:cNvPr>
          <p:cNvCxnSpPr>
            <a:cxnSpLocks/>
            <a:stCxn id="38" idx="0"/>
            <a:endCxn id="35" idx="2"/>
          </p:cNvCxnSpPr>
          <p:nvPr/>
        </p:nvCxnSpPr>
        <p:spPr bwMode="auto">
          <a:xfrm flipV="1">
            <a:off x="5806096" y="3630944"/>
            <a:ext cx="0" cy="518970"/>
          </a:xfrm>
          <a:prstGeom prst="straightConnector1">
            <a:avLst/>
          </a:prstGeom>
          <a:gradFill rotWithShape="0">
            <a:gsLst>
              <a:gs pos="0">
                <a:srgbClr val="A50021"/>
              </a:gs>
              <a:gs pos="100000">
                <a:schemeClr val="tx1"/>
              </a:gs>
            </a:gsLst>
            <a:lin ang="0" scaled="1"/>
          </a:gradFill>
          <a:ln w="19050" cap="flat" cmpd="sng" algn="ctr">
            <a:solidFill>
              <a:schemeClr val="tx1"/>
            </a:solidFill>
            <a:prstDash val="solid"/>
            <a:miter lim="800000"/>
            <a:headEnd type="none" w="med" len="med"/>
            <a:tailEnd type="triangle"/>
          </a:ln>
          <a:effectLst/>
        </p:spPr>
      </p:cxnSp>
      <mc:AlternateContent xmlns:mc="http://schemas.openxmlformats.org/markup-compatibility/2006" xmlns:a14="http://schemas.microsoft.com/office/drawing/2010/main">
        <mc:Choice Requires="a14">
          <p:sp>
            <p:nvSpPr>
              <p:cNvPr id="40" name="Rectangle: Rounded Corners 39">
                <a:extLst>
                  <a:ext uri="{FF2B5EF4-FFF2-40B4-BE49-F238E27FC236}">
                    <a16:creationId xmlns:a16="http://schemas.microsoft.com/office/drawing/2014/main" id="{595ED567-2FF3-4207-B9C2-93F9A9AF4CC0}"/>
                  </a:ext>
                </a:extLst>
              </p:cNvPr>
              <p:cNvSpPr/>
              <p:nvPr/>
            </p:nvSpPr>
            <p:spPr bwMode="auto">
              <a:xfrm>
                <a:off x="6553200" y="3257550"/>
                <a:ext cx="690216" cy="373394"/>
              </a:xfrm>
              <a:prstGeom prst="roundRect">
                <a:avLst>
                  <a:gd name="adj" fmla="val 50000"/>
                </a:avLst>
              </a:prstGeom>
              <a:solidFill>
                <a:schemeClr val="bg1"/>
              </a:solidFill>
              <a:ln w="9525" cap="flat" cmpd="sng" algn="ctr">
                <a:solidFill>
                  <a:schemeClr val="tx1">
                    <a:lumMod val="95000"/>
                    <a:lumOff val="5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000" b="0" i="1" u="none" strike="noStrike" cap="none" normalizeH="0" baseline="0" smtClean="0">
                              <a:ln>
                                <a:noFill/>
                              </a:ln>
                              <a:solidFill>
                                <a:schemeClr val="tx1"/>
                              </a:solidFill>
                              <a:effectLst/>
                              <a:latin typeface="Cambria Math" panose="02040503050406030204" pitchFamily="18" charset="0"/>
                            </a:rPr>
                          </m:ctrlPr>
                        </m:sSubPr>
                        <m:e>
                          <m:r>
                            <a:rPr kumimoji="0" lang="en-US" sz="2000" b="0" i="1" u="none" strike="noStrike" cap="none" normalizeH="0" baseline="0" smtClean="0">
                              <a:ln>
                                <a:noFill/>
                              </a:ln>
                              <a:solidFill>
                                <a:schemeClr val="tx1"/>
                              </a:solidFill>
                              <a:effectLst/>
                              <a:latin typeface="Cambria Math" panose="02040503050406030204" pitchFamily="18" charset="0"/>
                            </a:rPr>
                            <m:t>h</m:t>
                          </m:r>
                        </m:e>
                        <m:sub>
                          <m:r>
                            <a:rPr kumimoji="0" lang="en-US" sz="2000" b="0" i="1" u="none" strike="noStrike" cap="none" normalizeH="0" baseline="0" smtClean="0">
                              <a:ln>
                                <a:noFill/>
                              </a:ln>
                              <a:solidFill>
                                <a:schemeClr val="tx1"/>
                              </a:solidFill>
                              <a:effectLst/>
                              <a:latin typeface="Cambria Math" panose="02040503050406030204" pitchFamily="18" charset="0"/>
                            </a:rPr>
                            <m:t>𝑡</m:t>
                          </m:r>
                          <m:r>
                            <a:rPr kumimoji="0" lang="en-US" sz="20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vi-VN" sz="2000" b="0" i="0" u="none" strike="noStrike" cap="none" normalizeH="0" baseline="0" dirty="0">
                  <a:ln>
                    <a:noFill/>
                  </a:ln>
                  <a:solidFill>
                    <a:schemeClr val="tx1"/>
                  </a:solidFill>
                  <a:effectLst/>
                  <a:latin typeface="Lucida Sans" pitchFamily="-65" charset="0"/>
                </a:endParaRPr>
              </a:p>
            </p:txBody>
          </p:sp>
        </mc:Choice>
        <mc:Fallback xmlns="">
          <p:sp>
            <p:nvSpPr>
              <p:cNvPr id="40" name="Rectangle: Rounded Corners 39">
                <a:extLst>
                  <a:ext uri="{FF2B5EF4-FFF2-40B4-BE49-F238E27FC236}">
                    <a16:creationId xmlns:a16="http://schemas.microsoft.com/office/drawing/2014/main" id="{595ED567-2FF3-4207-B9C2-93F9A9AF4CC0}"/>
                  </a:ext>
                </a:extLst>
              </p:cNvPr>
              <p:cNvSpPr>
                <a:spLocks noRot="1" noChangeAspect="1" noMove="1" noResize="1" noEditPoints="1" noAdjustHandles="1" noChangeArrowheads="1" noChangeShapeType="1" noTextEdit="1"/>
              </p:cNvSpPr>
              <p:nvPr/>
            </p:nvSpPr>
            <p:spPr bwMode="auto">
              <a:xfrm>
                <a:off x="6553200" y="3257550"/>
                <a:ext cx="690216" cy="373394"/>
              </a:xfrm>
              <a:prstGeom prst="roundRect">
                <a:avLst>
                  <a:gd name="adj" fmla="val 50000"/>
                </a:avLst>
              </a:prstGeom>
              <a:blipFill>
                <a:blip r:embed="rId10"/>
                <a:stretch>
                  <a:fillRect b="-4688"/>
                </a:stretch>
              </a:blipFill>
              <a:ln w="9525" cap="flat" cmpd="sng" algn="ctr">
                <a:solidFill>
                  <a:schemeClr val="tx1">
                    <a:lumMod val="95000"/>
                    <a:lumOff val="5000"/>
                  </a:schemeClr>
                </a:solidFill>
                <a:prstDash val="solid"/>
                <a:miter lim="800000"/>
                <a:headEnd type="none" w="med" len="med"/>
                <a:tailEnd type="none" w="med" len="med"/>
              </a:ln>
              <a:effectLst/>
            </p:spPr>
            <p:txBody>
              <a:bodyPr/>
              <a:lstStyle/>
              <a:p>
                <a:r>
                  <a:rPr lang="vi-VN">
                    <a:noFill/>
                  </a:rPr>
                  <a:t> </a:t>
                </a:r>
              </a:p>
            </p:txBody>
          </p:sp>
        </mc:Fallback>
      </mc:AlternateContent>
      <p:cxnSp>
        <p:nvCxnSpPr>
          <p:cNvPr id="41" name="Straight Arrow Connector 40">
            <a:extLst>
              <a:ext uri="{FF2B5EF4-FFF2-40B4-BE49-F238E27FC236}">
                <a16:creationId xmlns:a16="http://schemas.microsoft.com/office/drawing/2014/main" id="{6650F623-6DBF-4693-9EC7-961757A8C9C8}"/>
              </a:ext>
            </a:extLst>
          </p:cNvPr>
          <p:cNvCxnSpPr>
            <a:cxnSpLocks/>
            <a:stCxn id="40" idx="0"/>
            <a:endCxn id="42" idx="2"/>
          </p:cNvCxnSpPr>
          <p:nvPr/>
        </p:nvCxnSpPr>
        <p:spPr bwMode="auto">
          <a:xfrm flipV="1">
            <a:off x="6898308" y="2653127"/>
            <a:ext cx="0" cy="604423"/>
          </a:xfrm>
          <a:prstGeom prst="straightConnector1">
            <a:avLst/>
          </a:prstGeom>
          <a:ln w="19050">
            <a:headEnd type="none" w="med" len="med"/>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FB0DBB-A493-481E-81FC-2674A4120E47}"/>
                  </a:ext>
                </a:extLst>
              </p:cNvPr>
              <p:cNvSpPr txBox="1"/>
              <p:nvPr/>
            </p:nvSpPr>
            <p:spPr>
              <a:xfrm>
                <a:off x="6630670" y="2345350"/>
                <a:ext cx="53527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vi-VN" sz="2000" i="1" smtClean="0">
                              <a:latin typeface="Cambria Math" panose="02040503050406030204" pitchFamily="18" charset="0"/>
                            </a:rPr>
                          </m:ctrlPr>
                        </m:sSubPr>
                        <m:e>
                          <m:r>
                            <a:rPr lang="vi-VN" sz="2000" i="1">
                              <a:latin typeface="Cambria Math" panose="02040503050406030204" pitchFamily="18" charset="0"/>
                            </a:rPr>
                            <m:t>𝑦</m:t>
                          </m:r>
                        </m:e>
                        <m:sub>
                          <m:r>
                            <a:rPr lang="vi-VN" sz="2000" b="0" i="1" smtClean="0">
                              <a:latin typeface="Cambria Math" panose="02040503050406030204" pitchFamily="18" charset="0"/>
                            </a:rPr>
                            <m:t>𝑡</m:t>
                          </m:r>
                          <m:r>
                            <a:rPr lang="vi-VN" sz="2000" b="0" i="1" smtClean="0">
                              <a:latin typeface="Cambria Math" panose="02040503050406030204" pitchFamily="18" charset="0"/>
                            </a:rPr>
                            <m:t>+1</m:t>
                          </m:r>
                        </m:sub>
                      </m:sSub>
                    </m:oMath>
                  </m:oMathPara>
                </a14:m>
                <a:endParaRPr lang="vi-VN" sz="2000" i="1" dirty="0">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CCFB0DBB-A493-481E-81FC-2674A4120E47}"/>
                  </a:ext>
                </a:extLst>
              </p:cNvPr>
              <p:cNvSpPr txBox="1">
                <a:spLocks noRot="1" noChangeAspect="1" noMove="1" noResize="1" noEditPoints="1" noAdjustHandles="1" noChangeArrowheads="1" noChangeShapeType="1" noTextEdit="1"/>
              </p:cNvSpPr>
              <p:nvPr/>
            </p:nvSpPr>
            <p:spPr>
              <a:xfrm>
                <a:off x="6630670" y="2345350"/>
                <a:ext cx="535275" cy="307777"/>
              </a:xfrm>
              <a:prstGeom prst="rect">
                <a:avLst/>
              </a:prstGeom>
              <a:blipFill>
                <a:blip r:embed="rId11"/>
                <a:stretch>
                  <a:fillRect l="-11364" r="-4545" b="-3000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642B4F-CB2F-4048-911F-65C9820FF2E3}"/>
                  </a:ext>
                </a:extLst>
              </p:cNvPr>
              <p:cNvSpPr txBox="1"/>
              <p:nvPr/>
            </p:nvSpPr>
            <p:spPr>
              <a:xfrm>
                <a:off x="6632049" y="4134739"/>
                <a:ext cx="53251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vi-VN" sz="2000" i="1" smtClean="0">
                              <a:latin typeface="Cambria Math" panose="02040503050406030204" pitchFamily="18" charset="0"/>
                            </a:rPr>
                          </m:ctrlPr>
                        </m:sSubPr>
                        <m:e>
                          <m:r>
                            <a:rPr lang="vi-VN" sz="2000" b="0" i="1" smtClean="0">
                              <a:latin typeface="Cambria Math" panose="02040503050406030204" pitchFamily="18" charset="0"/>
                            </a:rPr>
                            <m:t>𝑥</m:t>
                          </m:r>
                        </m:e>
                        <m:sub>
                          <m:r>
                            <a:rPr lang="vi-VN" sz="2000" b="0" i="1" smtClean="0">
                              <a:latin typeface="Cambria Math" panose="02040503050406030204" pitchFamily="18" charset="0"/>
                            </a:rPr>
                            <m:t>𝑡</m:t>
                          </m:r>
                          <m:r>
                            <a:rPr lang="vi-VN" sz="2000" b="0" i="1" smtClean="0">
                              <a:latin typeface="Cambria Math" panose="02040503050406030204" pitchFamily="18" charset="0"/>
                            </a:rPr>
                            <m:t>+1</m:t>
                          </m:r>
                        </m:sub>
                      </m:sSub>
                    </m:oMath>
                  </m:oMathPara>
                </a14:m>
                <a:endParaRPr lang="vi-VN" sz="2000" i="1" dirty="0">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AE642B4F-CB2F-4048-911F-65C9820FF2E3}"/>
                  </a:ext>
                </a:extLst>
              </p:cNvPr>
              <p:cNvSpPr txBox="1">
                <a:spLocks noRot="1" noChangeAspect="1" noMove="1" noResize="1" noEditPoints="1" noAdjustHandles="1" noChangeArrowheads="1" noChangeShapeType="1" noTextEdit="1"/>
              </p:cNvSpPr>
              <p:nvPr/>
            </p:nvSpPr>
            <p:spPr>
              <a:xfrm>
                <a:off x="6632049" y="4134739"/>
                <a:ext cx="532518" cy="307777"/>
              </a:xfrm>
              <a:prstGeom prst="rect">
                <a:avLst/>
              </a:prstGeom>
              <a:blipFill>
                <a:blip r:embed="rId12"/>
                <a:stretch>
                  <a:fillRect l="-6897" r="-5747" b="-17647"/>
                </a:stretch>
              </a:blipFill>
            </p:spPr>
            <p:txBody>
              <a:bodyPr/>
              <a:lstStyle/>
              <a:p>
                <a:r>
                  <a:rPr lang="vi-VN">
                    <a:noFill/>
                  </a:rPr>
                  <a:t> </a:t>
                </a:r>
              </a:p>
            </p:txBody>
          </p:sp>
        </mc:Fallback>
      </mc:AlternateContent>
      <p:cxnSp>
        <p:nvCxnSpPr>
          <p:cNvPr id="44" name="Straight Arrow Connector 43">
            <a:extLst>
              <a:ext uri="{FF2B5EF4-FFF2-40B4-BE49-F238E27FC236}">
                <a16:creationId xmlns:a16="http://schemas.microsoft.com/office/drawing/2014/main" id="{C7620A1F-B21D-4A87-BDCE-44AE40AC15ED}"/>
              </a:ext>
            </a:extLst>
          </p:cNvPr>
          <p:cNvCxnSpPr>
            <a:cxnSpLocks/>
            <a:stCxn id="43" idx="0"/>
            <a:endCxn id="40" idx="2"/>
          </p:cNvCxnSpPr>
          <p:nvPr/>
        </p:nvCxnSpPr>
        <p:spPr bwMode="auto">
          <a:xfrm flipV="1">
            <a:off x="6898308" y="3630944"/>
            <a:ext cx="0" cy="503795"/>
          </a:xfrm>
          <a:prstGeom prst="straightConnector1">
            <a:avLst/>
          </a:prstGeom>
          <a:gradFill rotWithShape="0">
            <a:gsLst>
              <a:gs pos="0">
                <a:srgbClr val="A50021"/>
              </a:gs>
              <a:gs pos="100000">
                <a:schemeClr val="tx1"/>
              </a:gs>
            </a:gsLst>
            <a:lin ang="0" scaled="1"/>
          </a:gradFill>
          <a:ln w="19050" cap="flat" cmpd="sng" algn="ctr">
            <a:solidFill>
              <a:schemeClr val="tx1"/>
            </a:solidFill>
            <a:prstDash val="solid"/>
            <a:miter lim="800000"/>
            <a:headEnd type="none" w="med" len="med"/>
            <a:tailEnd type="triangle"/>
          </a:ln>
          <a:effectLst/>
        </p:spPr>
      </p:cxnSp>
      <p:cxnSp>
        <p:nvCxnSpPr>
          <p:cNvPr id="19" name="Straight Arrow Connector 18">
            <a:extLst>
              <a:ext uri="{FF2B5EF4-FFF2-40B4-BE49-F238E27FC236}">
                <a16:creationId xmlns:a16="http://schemas.microsoft.com/office/drawing/2014/main" id="{4302EFDB-CCA6-42F4-B4BE-63A81B24BA47}"/>
              </a:ext>
            </a:extLst>
          </p:cNvPr>
          <p:cNvCxnSpPr>
            <a:cxnSpLocks/>
            <a:stCxn id="7" idx="3"/>
            <a:endCxn id="35" idx="1"/>
          </p:cNvCxnSpPr>
          <p:nvPr/>
        </p:nvCxnSpPr>
        <p:spPr bwMode="auto">
          <a:xfrm flipV="1">
            <a:off x="5029438" y="3444247"/>
            <a:ext cx="431549" cy="4444"/>
          </a:xfrm>
          <a:prstGeom prst="straightConnector1">
            <a:avLst/>
          </a:prstGeom>
          <a:gradFill rotWithShape="0">
            <a:gsLst>
              <a:gs pos="0">
                <a:srgbClr val="A50021"/>
              </a:gs>
              <a:gs pos="100000">
                <a:schemeClr val="tx1"/>
              </a:gs>
            </a:gsLst>
            <a:lin ang="0" scaled="1"/>
          </a:gradFill>
          <a:ln w="19050" cap="flat" cmpd="sng" algn="ctr">
            <a:solidFill>
              <a:schemeClr val="tx1"/>
            </a:solidFill>
            <a:prstDash val="solid"/>
            <a:miter lim="800000"/>
            <a:headEnd type="none" w="med" len="med"/>
            <a:tailEnd type="triangle"/>
          </a:ln>
          <a:effectLst/>
        </p:spPr>
      </p:cxnSp>
      <p:cxnSp>
        <p:nvCxnSpPr>
          <p:cNvPr id="46" name="Straight Arrow Connector 45">
            <a:extLst>
              <a:ext uri="{FF2B5EF4-FFF2-40B4-BE49-F238E27FC236}">
                <a16:creationId xmlns:a16="http://schemas.microsoft.com/office/drawing/2014/main" id="{9E214594-5E27-4B29-85B4-674FE5FC1548}"/>
              </a:ext>
            </a:extLst>
          </p:cNvPr>
          <p:cNvCxnSpPr>
            <a:cxnSpLocks/>
            <a:stCxn id="35" idx="3"/>
            <a:endCxn id="40" idx="1"/>
          </p:cNvCxnSpPr>
          <p:nvPr/>
        </p:nvCxnSpPr>
        <p:spPr bwMode="auto">
          <a:xfrm>
            <a:off x="6151204" y="3444247"/>
            <a:ext cx="401996" cy="0"/>
          </a:xfrm>
          <a:prstGeom prst="straightConnector1">
            <a:avLst/>
          </a:prstGeom>
          <a:gradFill rotWithShape="0">
            <a:gsLst>
              <a:gs pos="0">
                <a:srgbClr val="A50021"/>
              </a:gs>
              <a:gs pos="100000">
                <a:schemeClr val="tx1"/>
              </a:gs>
            </a:gsLst>
            <a:lin ang="0" scaled="1"/>
          </a:gradFill>
          <a:ln w="19050" cap="flat" cmpd="sng" algn="ctr">
            <a:solidFill>
              <a:schemeClr val="tx1"/>
            </a:solidFill>
            <a:prstDash val="solid"/>
            <a:miter lim="800000"/>
            <a:headEnd type="none" w="med" len="med"/>
            <a:tailEnd type="triangle"/>
          </a:ln>
          <a:effectLst/>
        </p:spPr>
      </p:cxnSp>
      <p:cxnSp>
        <p:nvCxnSpPr>
          <p:cNvPr id="49" name="Straight Arrow Connector 48">
            <a:extLst>
              <a:ext uri="{FF2B5EF4-FFF2-40B4-BE49-F238E27FC236}">
                <a16:creationId xmlns:a16="http://schemas.microsoft.com/office/drawing/2014/main" id="{3782E081-1337-487E-A5B5-8BEFFCDBF7CF}"/>
              </a:ext>
            </a:extLst>
          </p:cNvPr>
          <p:cNvCxnSpPr>
            <a:cxnSpLocks/>
            <a:stCxn id="40" idx="3"/>
          </p:cNvCxnSpPr>
          <p:nvPr/>
        </p:nvCxnSpPr>
        <p:spPr bwMode="auto">
          <a:xfrm flipV="1">
            <a:off x="7243416" y="3442475"/>
            <a:ext cx="401996" cy="1772"/>
          </a:xfrm>
          <a:prstGeom prst="straightConnector1">
            <a:avLst/>
          </a:prstGeom>
          <a:gradFill rotWithShape="0">
            <a:gsLst>
              <a:gs pos="0">
                <a:srgbClr val="A50021"/>
              </a:gs>
              <a:gs pos="100000">
                <a:schemeClr val="tx1"/>
              </a:gs>
            </a:gsLst>
            <a:lin ang="0" scaled="1"/>
          </a:gradFill>
          <a:ln w="19050" cap="flat" cmpd="sng" algn="ctr">
            <a:solidFill>
              <a:schemeClr val="tx1"/>
            </a:solidFill>
            <a:prstDash val="solid"/>
            <a:miter lim="800000"/>
            <a:headEnd type="none" w="med" len="med"/>
            <a:tailEnd type="triangle"/>
          </a:ln>
          <a:effectLst/>
        </p:spPr>
      </p:cxnSp>
      <p:sp>
        <p:nvSpPr>
          <p:cNvPr id="50" name="TextBox 49">
            <a:extLst>
              <a:ext uri="{FF2B5EF4-FFF2-40B4-BE49-F238E27FC236}">
                <a16:creationId xmlns:a16="http://schemas.microsoft.com/office/drawing/2014/main" id="{E58BEDAF-3DA3-474F-A134-D4198CEFC8BF}"/>
              </a:ext>
            </a:extLst>
          </p:cNvPr>
          <p:cNvSpPr txBox="1"/>
          <p:nvPr/>
        </p:nvSpPr>
        <p:spPr>
          <a:xfrm>
            <a:off x="7575266" y="2984612"/>
            <a:ext cx="498348" cy="646331"/>
          </a:xfrm>
          <a:prstGeom prst="rect">
            <a:avLst/>
          </a:prstGeom>
          <a:noFill/>
        </p:spPr>
        <p:txBody>
          <a:bodyPr wrap="square" rtlCol="0">
            <a:spAutoFit/>
          </a:bodyPr>
          <a:lstStyle/>
          <a:p>
            <a:r>
              <a:rPr lang="en-US" sz="3600" dirty="0">
                <a:latin typeface="+mn-lt"/>
              </a:rPr>
              <a:t>…</a:t>
            </a:r>
            <a:endParaRPr lang="vi-VN" sz="3600" dirty="0">
              <a:latin typeface="+mn-lt"/>
            </a:endParaRPr>
          </a:p>
        </p:txBody>
      </p:sp>
      <p:sp>
        <p:nvSpPr>
          <p:cNvPr id="53" name="TextBox 52">
            <a:extLst>
              <a:ext uri="{FF2B5EF4-FFF2-40B4-BE49-F238E27FC236}">
                <a16:creationId xmlns:a16="http://schemas.microsoft.com/office/drawing/2014/main" id="{10F6F5B3-47A4-4026-A02A-812C441A1299}"/>
              </a:ext>
            </a:extLst>
          </p:cNvPr>
          <p:cNvSpPr txBox="1"/>
          <p:nvPr/>
        </p:nvSpPr>
        <p:spPr>
          <a:xfrm>
            <a:off x="3544401" y="2984613"/>
            <a:ext cx="498348" cy="646331"/>
          </a:xfrm>
          <a:prstGeom prst="rect">
            <a:avLst/>
          </a:prstGeom>
          <a:noFill/>
        </p:spPr>
        <p:txBody>
          <a:bodyPr wrap="square" rtlCol="0">
            <a:spAutoFit/>
          </a:bodyPr>
          <a:lstStyle/>
          <a:p>
            <a:r>
              <a:rPr lang="en-US" sz="3600" dirty="0">
                <a:latin typeface="+mn-lt"/>
              </a:rPr>
              <a:t>…</a:t>
            </a:r>
            <a:endParaRPr lang="vi-VN" sz="3600" dirty="0">
              <a:latin typeface="+mn-lt"/>
            </a:endParaRPr>
          </a:p>
        </p:txBody>
      </p:sp>
      <p:cxnSp>
        <p:nvCxnSpPr>
          <p:cNvPr id="54" name="Straight Arrow Connector 53">
            <a:extLst>
              <a:ext uri="{FF2B5EF4-FFF2-40B4-BE49-F238E27FC236}">
                <a16:creationId xmlns:a16="http://schemas.microsoft.com/office/drawing/2014/main" id="{E892A955-5F68-4631-AAAB-50DCD05C8ABC}"/>
              </a:ext>
            </a:extLst>
          </p:cNvPr>
          <p:cNvCxnSpPr/>
          <p:nvPr/>
        </p:nvCxnSpPr>
        <p:spPr bwMode="auto">
          <a:xfrm>
            <a:off x="3964908" y="3442475"/>
            <a:ext cx="374313" cy="0"/>
          </a:xfrm>
          <a:prstGeom prst="straightConnector1">
            <a:avLst/>
          </a:prstGeom>
          <a:gradFill rotWithShape="0">
            <a:gsLst>
              <a:gs pos="0">
                <a:srgbClr val="A50021"/>
              </a:gs>
              <a:gs pos="100000">
                <a:schemeClr val="tx1"/>
              </a:gs>
            </a:gsLst>
            <a:lin ang="0" scaled="1"/>
          </a:gradFill>
          <a:ln w="19050" cap="flat" cmpd="sng" algn="ctr">
            <a:solidFill>
              <a:schemeClr val="tx1"/>
            </a:solidFill>
            <a:prstDash val="solid"/>
            <a:miter lim="800000"/>
            <a:headEnd type="none" w="med" len="med"/>
            <a:tailEnd type="triangle"/>
          </a:ln>
          <a:effectLst/>
        </p:spPr>
      </p:cxnSp>
    </p:spTree>
    <p:extLst>
      <p:ext uri="{BB962C8B-B14F-4D97-AF65-F5344CB8AC3E}">
        <p14:creationId xmlns:p14="http://schemas.microsoft.com/office/powerpoint/2010/main" val="2586377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699C49-5EB5-47C2-958C-2CD5A0E9DAB7}"/>
              </a:ext>
            </a:extLst>
          </p:cNvPr>
          <p:cNvPicPr>
            <a:picLocks noChangeAspect="1"/>
          </p:cNvPicPr>
          <p:nvPr/>
        </p:nvPicPr>
        <p:blipFill>
          <a:blip r:embed="rId3"/>
          <a:stretch>
            <a:fillRect/>
          </a:stretch>
        </p:blipFill>
        <p:spPr>
          <a:xfrm>
            <a:off x="2133600" y="2266950"/>
            <a:ext cx="6057900" cy="2701074"/>
          </a:xfrm>
          <a:prstGeom prst="rect">
            <a:avLst/>
          </a:prstGeom>
        </p:spPr>
      </p:pic>
      <p:sp>
        <p:nvSpPr>
          <p:cNvPr id="63490" name="Rectangle 2"/>
          <p:cNvSpPr>
            <a:spLocks noGrp="1" noChangeArrowheads="1"/>
          </p:cNvSpPr>
          <p:nvPr>
            <p:ph type="title"/>
          </p:nvPr>
        </p:nvSpPr>
        <p:spPr/>
        <p:txBody>
          <a:bodyPr/>
          <a:lstStyle/>
          <a:p>
            <a:r>
              <a:rPr lang="en-US" dirty="0"/>
              <a:t>RNN </a:t>
            </a:r>
            <a:r>
              <a:rPr lang="en-US" dirty="0" err="1"/>
              <a:t>như</a:t>
            </a:r>
            <a:r>
              <a:rPr lang="en-US" dirty="0"/>
              <a:t> </a:t>
            </a:r>
            <a:r>
              <a:rPr lang="en-US" dirty="0" err="1"/>
              <a:t>một</a:t>
            </a:r>
            <a:r>
              <a:rPr lang="en-US" dirty="0"/>
              <a:t> feedforward network</a:t>
            </a:r>
          </a:p>
        </p:txBody>
      </p:sp>
      <p:sp>
        <p:nvSpPr>
          <p:cNvPr id="63491" name="Rectangle 3"/>
          <p:cNvSpPr>
            <a:spLocks noGrp="1" noChangeArrowheads="1"/>
          </p:cNvSpPr>
          <p:nvPr>
            <p:ph idx="1"/>
          </p:nvPr>
        </p:nvSpPr>
        <p:spPr>
          <a:xfrm>
            <a:off x="304800" y="1276350"/>
            <a:ext cx="8534400" cy="3333750"/>
          </a:xfrm>
        </p:spPr>
        <p:txBody>
          <a:bodyPr/>
          <a:lstStyle/>
          <a:p>
            <a:r>
              <a:rPr lang="vi-VN" sz="2000" dirty="0">
                <a:latin typeface="Calibri" charset="0"/>
              </a:rPr>
              <a:t>Nhận một vectơ đầu vào và các giá trị lớp ẩn từ bước thời gian trước, vẫn thực hiện phép tính feedforward chuẩn.</a:t>
            </a:r>
          </a:p>
          <a:p>
            <a:r>
              <a:rPr lang="vi-VN" sz="2000" dirty="0">
                <a:latin typeface="Calibri" charset="0"/>
              </a:rPr>
              <a:t>Thay đổi đáng kể nhất nằm ở tập trọng số mới U, kết nối lớp ẩn từ bước thời gian trước với lớp ẩn hiện tại.</a:t>
            </a:r>
            <a:endParaRPr lang="en-US" sz="2000" dirty="0">
              <a:latin typeface="Calibri" charset="0"/>
            </a:endParaRPr>
          </a:p>
        </p:txBody>
      </p:sp>
    </p:spTree>
    <p:extLst>
      <p:ext uri="{BB962C8B-B14F-4D97-AF65-F5344CB8AC3E}">
        <p14:creationId xmlns:p14="http://schemas.microsoft.com/office/powerpoint/2010/main" val="1915924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dirty="0" err="1"/>
              <a:t>Suy</a:t>
            </a:r>
            <a:r>
              <a:rPr lang="en-US" dirty="0"/>
              <a:t> </a:t>
            </a:r>
            <a:r>
              <a:rPr lang="en-US" dirty="0" err="1"/>
              <a:t>luận</a:t>
            </a:r>
            <a:r>
              <a:rPr lang="en-US" dirty="0"/>
              <a:t> </a:t>
            </a:r>
            <a:r>
              <a:rPr lang="en-US" dirty="0" err="1"/>
              <a:t>trong</a:t>
            </a:r>
            <a:r>
              <a:rPr lang="en-US" dirty="0"/>
              <a:t> RNN</a:t>
            </a:r>
          </a:p>
        </p:txBody>
      </p:sp>
      <p:sp>
        <p:nvSpPr>
          <p:cNvPr id="65539" name="Rectangle 3"/>
          <p:cNvSpPr>
            <a:spLocks noGrp="1" noChangeArrowheads="1"/>
          </p:cNvSpPr>
          <p:nvPr>
            <p:ph idx="1"/>
          </p:nvPr>
        </p:nvSpPr>
        <p:spPr>
          <a:xfrm>
            <a:off x="4114800" y="1276350"/>
            <a:ext cx="4876800" cy="3581400"/>
          </a:xfrm>
        </p:spPr>
        <p:txBody>
          <a:bodyPr/>
          <a:lstStyle/>
          <a:p>
            <a:r>
              <a:rPr lang="en-US" sz="2000" dirty="0" err="1">
                <a:latin typeface="Calibri" charset="0"/>
              </a:rPr>
              <a:t>Với</a:t>
            </a:r>
            <a:r>
              <a:rPr lang="en-US" sz="2000" dirty="0">
                <a:latin typeface="Calibri" charset="0"/>
              </a:rPr>
              <a:t> W, U, V </a:t>
            </a:r>
            <a:r>
              <a:rPr lang="en-US" sz="2000" dirty="0" err="1">
                <a:latin typeface="Calibri" charset="0"/>
              </a:rPr>
              <a:t>là</a:t>
            </a:r>
            <a:r>
              <a:rPr lang="en-US" sz="2000" dirty="0">
                <a:latin typeface="Calibri" charset="0"/>
              </a:rPr>
              <a:t> </a:t>
            </a:r>
            <a:r>
              <a:rPr lang="en-US" sz="2000" dirty="0" err="1">
                <a:latin typeface="Calibri" charset="0"/>
              </a:rPr>
              <a:t>các</a:t>
            </a:r>
            <a:r>
              <a:rPr lang="en-US" sz="2000" dirty="0">
                <a:latin typeface="Calibri" charset="0"/>
              </a:rPr>
              <a:t> ma </a:t>
            </a:r>
            <a:r>
              <a:rPr lang="en-US" sz="2000" dirty="0" err="1">
                <a:latin typeface="Calibri" charset="0"/>
              </a:rPr>
              <a:t>trân</a:t>
            </a:r>
            <a:r>
              <a:rPr lang="en-US" sz="2000" dirty="0">
                <a:latin typeface="Calibri" charset="0"/>
              </a:rPr>
              <a:t> </a:t>
            </a:r>
            <a:r>
              <a:rPr lang="en-US" sz="2000" dirty="0" err="1">
                <a:latin typeface="Calibri" charset="0"/>
              </a:rPr>
              <a:t>trọng</a:t>
            </a:r>
            <a:r>
              <a:rPr lang="en-US" sz="2000" dirty="0">
                <a:latin typeface="Calibri" charset="0"/>
              </a:rPr>
              <a:t> </a:t>
            </a:r>
            <a:r>
              <a:rPr lang="en-US" sz="2000" dirty="0" err="1">
                <a:latin typeface="Calibri" charset="0"/>
              </a:rPr>
              <a:t>số</a:t>
            </a:r>
            <a:r>
              <a:rPr lang="en-US" sz="2000" dirty="0">
                <a:latin typeface="Calibri" charset="0"/>
              </a:rPr>
              <a:t>.</a:t>
            </a:r>
          </a:p>
          <a:p>
            <a:pPr eaLnBrk="1" hangingPunct="1"/>
            <a:r>
              <a:rPr lang="en-US" sz="2000" dirty="0" err="1">
                <a:latin typeface="Calibri" charset="0"/>
              </a:rPr>
              <a:t>Cập</a:t>
            </a:r>
            <a:r>
              <a:rPr lang="en-US" sz="2000" dirty="0">
                <a:latin typeface="Calibri" charset="0"/>
              </a:rPr>
              <a:t> </a:t>
            </a:r>
            <a:r>
              <a:rPr lang="en-US" sz="2000" dirty="0" err="1">
                <a:latin typeface="Calibri" charset="0"/>
              </a:rPr>
              <a:t>nhật</a:t>
            </a:r>
            <a:r>
              <a:rPr lang="en-US" sz="2000" dirty="0">
                <a:latin typeface="Calibri" charset="0"/>
              </a:rPr>
              <a:t> </a:t>
            </a:r>
            <a:r>
              <a:rPr lang="en-US" sz="2000" dirty="0" err="1">
                <a:latin typeface="Calibri" charset="0"/>
              </a:rPr>
              <a:t>trạng</a:t>
            </a:r>
            <a:r>
              <a:rPr lang="en-US" sz="2000" dirty="0">
                <a:latin typeface="Calibri" charset="0"/>
              </a:rPr>
              <a:t> </a:t>
            </a:r>
            <a:r>
              <a:rPr lang="en-US" sz="2000" dirty="0" err="1">
                <a:latin typeface="Calibri" charset="0"/>
              </a:rPr>
              <a:t>thái</a:t>
            </a:r>
            <a:r>
              <a:rPr lang="en-US" sz="2000" dirty="0">
                <a:latin typeface="Calibri" charset="0"/>
              </a:rPr>
              <a:t> </a:t>
            </a:r>
            <a:r>
              <a:rPr lang="en-US" sz="2000" dirty="0" err="1">
                <a:latin typeface="Calibri" charset="0"/>
              </a:rPr>
              <a:t>ẩn</a:t>
            </a:r>
            <a:r>
              <a:rPr lang="en-US" sz="2000" dirty="0">
                <a:latin typeface="Calibri" charset="0"/>
              </a:rPr>
              <a:t> </a:t>
            </a:r>
            <a:r>
              <a:rPr lang="en-US" sz="2000" dirty="0" err="1">
                <a:latin typeface="Calibri" charset="0"/>
              </a:rPr>
              <a:t>dựa</a:t>
            </a:r>
            <a:r>
              <a:rPr lang="en-US" sz="2000" dirty="0">
                <a:latin typeface="Calibri" charset="0"/>
              </a:rPr>
              <a:t> </a:t>
            </a:r>
            <a:r>
              <a:rPr lang="en-US" sz="2000" dirty="0" err="1">
                <a:latin typeface="Calibri" charset="0"/>
              </a:rPr>
              <a:t>trên</a:t>
            </a:r>
            <a:r>
              <a:rPr lang="en-US" sz="2000" dirty="0">
                <a:latin typeface="Calibri" charset="0"/>
              </a:rPr>
              <a:t> </a:t>
            </a:r>
            <a:r>
              <a:rPr lang="en-US" sz="2000" dirty="0" err="1">
                <a:latin typeface="Calibri" charset="0"/>
              </a:rPr>
              <a:t>đầu</a:t>
            </a:r>
            <a:r>
              <a:rPr lang="en-US" sz="2000" dirty="0">
                <a:latin typeface="Calibri" charset="0"/>
              </a:rPr>
              <a:t> </a:t>
            </a:r>
            <a:r>
              <a:rPr lang="en-US" sz="2000" dirty="0" err="1">
                <a:latin typeface="Calibri" charset="0"/>
              </a:rPr>
              <a:t>vào</a:t>
            </a:r>
            <a:r>
              <a:rPr lang="en-US" sz="2000" dirty="0">
                <a:latin typeface="Calibri" charset="0"/>
              </a:rPr>
              <a:t> </a:t>
            </a:r>
            <a:r>
              <a:rPr lang="en-US" sz="2000" dirty="0" err="1">
                <a:latin typeface="Calibri" charset="0"/>
              </a:rPr>
              <a:t>và</a:t>
            </a:r>
            <a:r>
              <a:rPr lang="en-US" sz="2000" dirty="0">
                <a:latin typeface="Calibri" charset="0"/>
              </a:rPr>
              <a:t> </a:t>
            </a:r>
            <a:r>
              <a:rPr lang="en-US" sz="2000" dirty="0" err="1">
                <a:latin typeface="Calibri" charset="0"/>
              </a:rPr>
              <a:t>trạng</a:t>
            </a:r>
            <a:r>
              <a:rPr lang="en-US" sz="2000" dirty="0">
                <a:latin typeface="Calibri" charset="0"/>
              </a:rPr>
              <a:t> </a:t>
            </a:r>
            <a:r>
              <a:rPr lang="en-US" sz="2000" dirty="0" err="1">
                <a:latin typeface="Calibri" charset="0"/>
              </a:rPr>
              <a:t>thái</a:t>
            </a:r>
            <a:r>
              <a:rPr lang="en-US" sz="2000" dirty="0">
                <a:latin typeface="Calibri" charset="0"/>
              </a:rPr>
              <a:t> </a:t>
            </a:r>
            <a:r>
              <a:rPr lang="en-US" sz="2000" dirty="0" err="1">
                <a:latin typeface="Calibri" charset="0"/>
              </a:rPr>
              <a:t>ẩn</a:t>
            </a:r>
            <a:r>
              <a:rPr lang="en-US" sz="2000" dirty="0">
                <a:latin typeface="Calibri" charset="0"/>
              </a:rPr>
              <a:t> </a:t>
            </a:r>
            <a:r>
              <a:rPr lang="en-US" sz="2000" dirty="0" err="1">
                <a:latin typeface="Calibri" charset="0"/>
              </a:rPr>
              <a:t>trước</a:t>
            </a:r>
            <a:r>
              <a:rPr lang="en-US" sz="2000" dirty="0">
                <a:latin typeface="Calibri" charset="0"/>
              </a:rPr>
              <a:t> </a:t>
            </a:r>
            <a:r>
              <a:rPr lang="en-US" sz="2000" dirty="0" err="1">
                <a:latin typeface="Calibri" charset="0"/>
              </a:rPr>
              <a:t>đó</a:t>
            </a:r>
            <a:r>
              <a:rPr lang="en-US" sz="2000" dirty="0">
                <a:latin typeface="Calibri" charset="0"/>
              </a:rPr>
              <a:t>.</a:t>
            </a:r>
          </a:p>
          <a:p>
            <a:pPr marL="0" indent="0">
              <a:buNone/>
            </a:pPr>
            <a:endParaRPr lang="en-US" sz="2000" dirty="0">
              <a:latin typeface="Calibri" charset="0"/>
            </a:endParaRPr>
          </a:p>
          <a:p>
            <a:r>
              <a:rPr lang="en-US" sz="2000" dirty="0" err="1">
                <a:latin typeface="Calibri" charset="0"/>
              </a:rPr>
              <a:t>Tính</a:t>
            </a:r>
            <a:r>
              <a:rPr lang="en-US" sz="2000" dirty="0">
                <a:latin typeface="Calibri" charset="0"/>
              </a:rPr>
              <a:t> </a:t>
            </a:r>
            <a:r>
              <a:rPr lang="en-US" sz="2000" dirty="0" err="1">
                <a:latin typeface="Calibri" charset="0"/>
              </a:rPr>
              <a:t>toán</a:t>
            </a:r>
            <a:r>
              <a:rPr lang="en-US" sz="2000" dirty="0">
                <a:latin typeface="Calibri" charset="0"/>
              </a:rPr>
              <a:t> </a:t>
            </a:r>
            <a:r>
              <a:rPr lang="en-US" sz="2000" dirty="0" err="1">
                <a:latin typeface="Calibri" charset="0"/>
              </a:rPr>
              <a:t>đầu</a:t>
            </a:r>
            <a:r>
              <a:rPr lang="en-US" sz="2000" dirty="0">
                <a:latin typeface="Calibri" charset="0"/>
              </a:rPr>
              <a:t> ra </a:t>
            </a:r>
            <a:r>
              <a:rPr lang="en-US" sz="2000" dirty="0" err="1">
                <a:latin typeface="Calibri" charset="0"/>
              </a:rPr>
              <a:t>từ</a:t>
            </a:r>
            <a:r>
              <a:rPr lang="en-US" sz="2000" dirty="0">
                <a:latin typeface="Calibri" charset="0"/>
              </a:rPr>
              <a:t> </a:t>
            </a:r>
            <a:r>
              <a:rPr lang="en-US" sz="2000" dirty="0" err="1">
                <a:latin typeface="Calibri" charset="0"/>
              </a:rPr>
              <a:t>trạng</a:t>
            </a:r>
            <a:r>
              <a:rPr lang="en-US" sz="2000" dirty="0">
                <a:latin typeface="Calibri" charset="0"/>
              </a:rPr>
              <a:t> </a:t>
            </a:r>
            <a:r>
              <a:rPr lang="en-US" sz="2000" dirty="0" err="1">
                <a:latin typeface="Calibri" charset="0"/>
              </a:rPr>
              <a:t>thái</a:t>
            </a:r>
            <a:r>
              <a:rPr lang="en-US" sz="2000" dirty="0">
                <a:latin typeface="Calibri" charset="0"/>
              </a:rPr>
              <a:t> </a:t>
            </a:r>
            <a:r>
              <a:rPr lang="en-US" sz="2000" dirty="0" err="1">
                <a:latin typeface="Calibri" charset="0"/>
              </a:rPr>
              <a:t>ẩn</a:t>
            </a:r>
            <a:r>
              <a:rPr lang="en-US" sz="2000" dirty="0">
                <a:latin typeface="Calibri" charset="0"/>
              </a:rPr>
              <a:t>.</a:t>
            </a:r>
          </a:p>
          <a:p>
            <a:endParaRPr lang="en-US" dirty="0">
              <a:latin typeface="Calibri" charset="0"/>
            </a:endParaRPr>
          </a:p>
          <a:p>
            <a:pPr eaLnBrk="1" hangingPunct="1"/>
            <a:r>
              <a:rPr lang="en-US" sz="2000" dirty="0" err="1">
                <a:latin typeface="Calibri" charset="0"/>
              </a:rPr>
              <a:t>Nêu</a:t>
            </a:r>
            <a:r>
              <a:rPr lang="en-US" sz="2000" dirty="0">
                <a:latin typeface="Calibri" charset="0"/>
              </a:rPr>
              <a:t> </a:t>
            </a:r>
            <a:r>
              <a:rPr lang="en-US" sz="2000" dirty="0" err="1">
                <a:latin typeface="Calibri" charset="0"/>
              </a:rPr>
              <a:t>muốn</a:t>
            </a:r>
            <a:r>
              <a:rPr lang="en-US" sz="2000" dirty="0">
                <a:latin typeface="Calibri" charset="0"/>
              </a:rPr>
              <a:t> </a:t>
            </a:r>
            <a:r>
              <a:rPr lang="en-US" sz="2000" dirty="0" err="1">
                <a:latin typeface="Calibri" charset="0"/>
              </a:rPr>
              <a:t>lấy</a:t>
            </a:r>
            <a:r>
              <a:rPr lang="en-US" sz="2000" dirty="0">
                <a:latin typeface="Calibri" charset="0"/>
              </a:rPr>
              <a:t> </a:t>
            </a:r>
            <a:r>
              <a:rPr lang="en-US" sz="2000" dirty="0" err="1">
                <a:latin typeface="Calibri" charset="0"/>
              </a:rPr>
              <a:t>phân</a:t>
            </a:r>
            <a:r>
              <a:rPr lang="en-US" sz="2000" dirty="0">
                <a:latin typeface="Calibri" charset="0"/>
              </a:rPr>
              <a:t> </a:t>
            </a:r>
            <a:r>
              <a:rPr lang="en-US" sz="2000" dirty="0" err="1">
                <a:latin typeface="Calibri" charset="0"/>
              </a:rPr>
              <a:t>phối</a:t>
            </a:r>
            <a:r>
              <a:rPr lang="en-US" sz="2000" dirty="0">
                <a:latin typeface="Calibri" charset="0"/>
              </a:rPr>
              <a:t> </a:t>
            </a:r>
            <a:r>
              <a:rPr lang="en-US" sz="2000" dirty="0" err="1">
                <a:latin typeface="Calibri" charset="0"/>
              </a:rPr>
              <a:t>xác</a:t>
            </a:r>
            <a:r>
              <a:rPr lang="en-US" sz="2000" dirty="0">
                <a:latin typeface="Calibri" charset="0"/>
              </a:rPr>
              <a:t> </a:t>
            </a:r>
            <a:r>
              <a:rPr lang="en-US" sz="2000" dirty="0" err="1">
                <a:latin typeface="Calibri" charset="0"/>
              </a:rPr>
              <a:t>xuất</a:t>
            </a:r>
            <a:r>
              <a:rPr lang="en-US" sz="2000" dirty="0">
                <a:latin typeface="Calibri" charset="0"/>
              </a:rPr>
              <a:t> </a:t>
            </a:r>
            <a:r>
              <a:rPr lang="en-US" sz="2000" dirty="0" err="1">
                <a:latin typeface="Calibri" charset="0"/>
              </a:rPr>
              <a:t>trong</a:t>
            </a:r>
            <a:r>
              <a:rPr lang="en-US" sz="2000" dirty="0">
                <a:latin typeface="Calibri" charset="0"/>
              </a:rPr>
              <a:t> </a:t>
            </a:r>
            <a:r>
              <a:rPr lang="en-US" sz="2000" dirty="0" err="1">
                <a:latin typeface="Calibri" charset="0"/>
              </a:rPr>
              <a:t>trường</a:t>
            </a:r>
            <a:r>
              <a:rPr lang="en-US" sz="2000" dirty="0">
                <a:latin typeface="Calibri" charset="0"/>
              </a:rPr>
              <a:t> </a:t>
            </a:r>
            <a:r>
              <a:rPr lang="en-US" sz="2000" dirty="0" err="1">
                <a:latin typeface="Calibri" charset="0"/>
              </a:rPr>
              <a:t>hợp</a:t>
            </a:r>
            <a:r>
              <a:rPr lang="en-US" sz="2000" dirty="0">
                <a:latin typeface="Calibri" charset="0"/>
              </a:rPr>
              <a:t> </a:t>
            </a:r>
            <a:r>
              <a:rPr lang="en-US" sz="2000" dirty="0" err="1">
                <a:latin typeface="Calibri" charset="0"/>
              </a:rPr>
              <a:t>phân</a:t>
            </a:r>
            <a:r>
              <a:rPr lang="en-US" sz="2000" dirty="0">
                <a:latin typeface="Calibri" charset="0"/>
              </a:rPr>
              <a:t> </a:t>
            </a:r>
            <a:r>
              <a:rPr lang="en-US" sz="2000" dirty="0" err="1">
                <a:latin typeface="Calibri" charset="0"/>
              </a:rPr>
              <a:t>loại</a:t>
            </a:r>
            <a:r>
              <a:rPr lang="en-US" sz="2000" dirty="0">
                <a:latin typeface="Calibri" charset="0"/>
              </a:rPr>
              <a:t>.</a:t>
            </a:r>
          </a:p>
          <a:p>
            <a:pPr eaLnBrk="1" hangingPunct="1"/>
            <a:endParaRPr lang="en-US" sz="2000" dirty="0">
              <a:latin typeface="Calibri" charset="0"/>
            </a:endParaRPr>
          </a:p>
        </p:txBody>
      </p:sp>
      <p:pic>
        <p:nvPicPr>
          <p:cNvPr id="3" name="Picture 2">
            <a:extLst>
              <a:ext uri="{FF2B5EF4-FFF2-40B4-BE49-F238E27FC236}">
                <a16:creationId xmlns:a16="http://schemas.microsoft.com/office/drawing/2014/main" id="{74969830-7221-456F-A6C6-55F70996AC88}"/>
              </a:ext>
            </a:extLst>
          </p:cNvPr>
          <p:cNvPicPr>
            <a:picLocks noChangeAspect="1"/>
          </p:cNvPicPr>
          <p:nvPr/>
        </p:nvPicPr>
        <p:blipFill>
          <a:blip r:embed="rId3"/>
          <a:stretch>
            <a:fillRect/>
          </a:stretch>
        </p:blipFill>
        <p:spPr>
          <a:xfrm>
            <a:off x="457200" y="1639798"/>
            <a:ext cx="3505201" cy="2683054"/>
          </a:xfrm>
          <a:prstGeom prst="rect">
            <a:avLst/>
          </a:prstGeom>
        </p:spPr>
      </p:pic>
      <p:pic>
        <p:nvPicPr>
          <p:cNvPr id="5" name="Picture 4">
            <a:extLst>
              <a:ext uri="{FF2B5EF4-FFF2-40B4-BE49-F238E27FC236}">
                <a16:creationId xmlns:a16="http://schemas.microsoft.com/office/drawing/2014/main" id="{6D8E8EA2-ED6F-4778-9101-A16BA1BFCC12}"/>
              </a:ext>
            </a:extLst>
          </p:cNvPr>
          <p:cNvPicPr>
            <a:picLocks noChangeAspect="1"/>
          </p:cNvPicPr>
          <p:nvPr/>
        </p:nvPicPr>
        <p:blipFill>
          <a:blip r:embed="rId4"/>
          <a:stretch>
            <a:fillRect/>
          </a:stretch>
        </p:blipFill>
        <p:spPr>
          <a:xfrm>
            <a:off x="5176837" y="2343150"/>
            <a:ext cx="3052763" cy="428180"/>
          </a:xfrm>
          <a:prstGeom prst="rect">
            <a:avLst/>
          </a:prstGeom>
        </p:spPr>
      </p:pic>
      <p:pic>
        <p:nvPicPr>
          <p:cNvPr id="7" name="Picture 6">
            <a:extLst>
              <a:ext uri="{FF2B5EF4-FFF2-40B4-BE49-F238E27FC236}">
                <a16:creationId xmlns:a16="http://schemas.microsoft.com/office/drawing/2014/main" id="{89B7D993-E0B8-4670-984F-5D12026FDEE6}"/>
              </a:ext>
            </a:extLst>
          </p:cNvPr>
          <p:cNvPicPr>
            <a:picLocks noChangeAspect="1"/>
          </p:cNvPicPr>
          <p:nvPr/>
        </p:nvPicPr>
        <p:blipFill>
          <a:blip r:embed="rId5"/>
          <a:stretch>
            <a:fillRect/>
          </a:stretch>
        </p:blipFill>
        <p:spPr>
          <a:xfrm>
            <a:off x="5176837" y="3057970"/>
            <a:ext cx="1969626" cy="428180"/>
          </a:xfrm>
          <a:prstGeom prst="rect">
            <a:avLst/>
          </a:prstGeom>
        </p:spPr>
      </p:pic>
      <p:pic>
        <p:nvPicPr>
          <p:cNvPr id="9" name="Picture 8">
            <a:extLst>
              <a:ext uri="{FF2B5EF4-FFF2-40B4-BE49-F238E27FC236}">
                <a16:creationId xmlns:a16="http://schemas.microsoft.com/office/drawing/2014/main" id="{68E83DC0-268A-4D01-9761-19C13511CB2A}"/>
              </a:ext>
            </a:extLst>
          </p:cNvPr>
          <p:cNvPicPr>
            <a:picLocks noChangeAspect="1"/>
          </p:cNvPicPr>
          <p:nvPr/>
        </p:nvPicPr>
        <p:blipFill>
          <a:blip r:embed="rId6"/>
          <a:stretch>
            <a:fillRect/>
          </a:stretch>
        </p:blipFill>
        <p:spPr>
          <a:xfrm>
            <a:off x="5176837" y="4265217"/>
            <a:ext cx="2680098" cy="440133"/>
          </a:xfrm>
          <a:prstGeom prst="rect">
            <a:avLst/>
          </a:prstGeom>
        </p:spPr>
      </p:pic>
      <p:sp>
        <p:nvSpPr>
          <p:cNvPr id="2" name="TextBox 1">
            <a:extLst>
              <a:ext uri="{FF2B5EF4-FFF2-40B4-BE49-F238E27FC236}">
                <a16:creationId xmlns:a16="http://schemas.microsoft.com/office/drawing/2014/main" id="{9DBAF0F5-86F5-CB41-B31F-FF4D4DEC6358}"/>
              </a:ext>
            </a:extLst>
          </p:cNvPr>
          <p:cNvSpPr txBox="1"/>
          <p:nvPr/>
        </p:nvSpPr>
        <p:spPr>
          <a:xfrm>
            <a:off x="2522935" y="3486150"/>
            <a:ext cx="457200" cy="369332"/>
          </a:xfrm>
          <a:prstGeom prst="rect">
            <a:avLst/>
          </a:prstGeom>
          <a:noFill/>
        </p:spPr>
        <p:txBody>
          <a:bodyPr wrap="square" rtlCol="0">
            <a:spAutoFit/>
          </a:bodyPr>
          <a:lstStyle/>
          <a:p>
            <a:r>
              <a:rPr lang="en-VN" sz="1800" dirty="0">
                <a:latin typeface="+mn-lt"/>
              </a:rPr>
              <a:t>W</a:t>
            </a:r>
          </a:p>
        </p:txBody>
      </p:sp>
      <p:sp>
        <p:nvSpPr>
          <p:cNvPr id="10" name="TextBox 9">
            <a:extLst>
              <a:ext uri="{FF2B5EF4-FFF2-40B4-BE49-F238E27FC236}">
                <a16:creationId xmlns:a16="http://schemas.microsoft.com/office/drawing/2014/main" id="{50DBEE46-D692-BD42-936A-6EC60C9F4872}"/>
              </a:ext>
            </a:extLst>
          </p:cNvPr>
          <p:cNvSpPr txBox="1"/>
          <p:nvPr/>
        </p:nvSpPr>
        <p:spPr>
          <a:xfrm>
            <a:off x="1540337" y="2532037"/>
            <a:ext cx="457200" cy="369332"/>
          </a:xfrm>
          <a:prstGeom prst="rect">
            <a:avLst/>
          </a:prstGeom>
          <a:noFill/>
        </p:spPr>
        <p:txBody>
          <a:bodyPr wrap="square" rtlCol="0">
            <a:spAutoFit/>
          </a:bodyPr>
          <a:lstStyle/>
          <a:p>
            <a:r>
              <a:rPr lang="en-VN" sz="1800" dirty="0">
                <a:latin typeface="+mn-lt"/>
              </a:rPr>
              <a:t>U</a:t>
            </a:r>
          </a:p>
        </p:txBody>
      </p:sp>
      <p:sp>
        <p:nvSpPr>
          <p:cNvPr id="11" name="TextBox 10">
            <a:extLst>
              <a:ext uri="{FF2B5EF4-FFF2-40B4-BE49-F238E27FC236}">
                <a16:creationId xmlns:a16="http://schemas.microsoft.com/office/drawing/2014/main" id="{81986D14-B14F-F94D-AD44-FF3DC6CD3887}"/>
              </a:ext>
            </a:extLst>
          </p:cNvPr>
          <p:cNvSpPr txBox="1"/>
          <p:nvPr/>
        </p:nvSpPr>
        <p:spPr>
          <a:xfrm>
            <a:off x="2522935" y="2039947"/>
            <a:ext cx="457200" cy="369332"/>
          </a:xfrm>
          <a:prstGeom prst="rect">
            <a:avLst/>
          </a:prstGeom>
          <a:noFill/>
        </p:spPr>
        <p:txBody>
          <a:bodyPr wrap="square" rtlCol="0">
            <a:spAutoFit/>
          </a:bodyPr>
          <a:lstStyle/>
          <a:p>
            <a:r>
              <a:rPr lang="en-VN" sz="1800" dirty="0">
                <a:latin typeface="+mn-lt"/>
              </a:rPr>
              <a:t>V</a:t>
            </a:r>
          </a:p>
        </p:txBody>
      </p:sp>
    </p:spTree>
    <p:extLst>
      <p:ext uri="{BB962C8B-B14F-4D97-AF65-F5344CB8AC3E}">
        <p14:creationId xmlns:p14="http://schemas.microsoft.com/office/powerpoint/2010/main" val="390625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err="1"/>
              <a:t>Huấn</a:t>
            </a:r>
            <a:r>
              <a:rPr lang="en-US" dirty="0"/>
              <a:t> </a:t>
            </a:r>
            <a:r>
              <a:rPr lang="en-US" dirty="0" err="1"/>
              <a:t>luyện</a:t>
            </a:r>
            <a:endParaRPr lang="en-US" dirty="0"/>
          </a:p>
        </p:txBody>
      </p:sp>
      <p:sp>
        <p:nvSpPr>
          <p:cNvPr id="67589" name="Rectangle 3"/>
          <p:cNvSpPr>
            <a:spLocks noGrp="1" noChangeArrowheads="1"/>
          </p:cNvSpPr>
          <p:nvPr>
            <p:ph idx="1"/>
          </p:nvPr>
        </p:nvSpPr>
        <p:spPr>
          <a:xfrm>
            <a:off x="4419600" y="1150882"/>
            <a:ext cx="4572000" cy="3706867"/>
          </a:xfrm>
        </p:spPr>
        <p:txBody>
          <a:bodyPr/>
          <a:lstStyle/>
          <a:p>
            <a:r>
              <a:rPr lang="en-US" sz="2000" dirty="0" err="1">
                <a:latin typeface="Calibri" charset="0"/>
                <a:sym typeface="Symbol" charset="2"/>
              </a:rPr>
              <a:t>Sử</a:t>
            </a:r>
            <a:r>
              <a:rPr lang="en-US" sz="2000" dirty="0">
                <a:latin typeface="Calibri" charset="0"/>
                <a:sym typeface="Symbol" charset="2"/>
              </a:rPr>
              <a:t> </a:t>
            </a:r>
            <a:r>
              <a:rPr lang="en-US" sz="2000" dirty="0" err="1">
                <a:latin typeface="Calibri" charset="0"/>
                <a:sym typeface="Symbol" charset="2"/>
              </a:rPr>
              <a:t>dụng</a:t>
            </a:r>
            <a:r>
              <a:rPr lang="en-US" sz="2000" dirty="0">
                <a:latin typeface="Calibri" charset="0"/>
                <a:sym typeface="Symbol" charset="2"/>
              </a:rPr>
              <a:t> </a:t>
            </a:r>
            <a:r>
              <a:rPr lang="en-US" sz="2000" dirty="0" err="1">
                <a:latin typeface="Calibri" charset="0"/>
                <a:sym typeface="Symbol" charset="2"/>
              </a:rPr>
              <a:t>thuật</a:t>
            </a:r>
            <a:r>
              <a:rPr lang="en-US" sz="2000" dirty="0">
                <a:latin typeface="Calibri" charset="0"/>
                <a:sym typeface="Symbol" charset="2"/>
              </a:rPr>
              <a:t> </a:t>
            </a:r>
            <a:r>
              <a:rPr lang="en-US" sz="2000" dirty="0" err="1">
                <a:latin typeface="Calibri" charset="0"/>
                <a:sym typeface="Symbol" charset="2"/>
              </a:rPr>
              <a:t>toán</a:t>
            </a:r>
            <a:r>
              <a:rPr lang="en-US" sz="2000" dirty="0">
                <a:latin typeface="Calibri" charset="0"/>
                <a:sym typeface="Symbol" charset="2"/>
              </a:rPr>
              <a:t> </a:t>
            </a:r>
            <a:r>
              <a:rPr lang="en-US" sz="2000" dirty="0" err="1">
                <a:latin typeface="Calibri" charset="0"/>
                <a:sym typeface="Symbol" charset="2"/>
              </a:rPr>
              <a:t>lan</a:t>
            </a:r>
            <a:r>
              <a:rPr lang="en-US" sz="2000" dirty="0">
                <a:latin typeface="Calibri" charset="0"/>
                <a:sym typeface="Symbol" charset="2"/>
              </a:rPr>
              <a:t> </a:t>
            </a:r>
            <a:r>
              <a:rPr lang="en-US" sz="2000" dirty="0" err="1">
                <a:latin typeface="Calibri" charset="0"/>
                <a:sym typeface="Symbol" charset="2"/>
              </a:rPr>
              <a:t>truyền</a:t>
            </a:r>
            <a:r>
              <a:rPr lang="en-US" sz="2000" dirty="0">
                <a:latin typeface="Calibri" charset="0"/>
                <a:sym typeface="Symbol" charset="2"/>
              </a:rPr>
              <a:t> </a:t>
            </a:r>
            <a:r>
              <a:rPr lang="en-US" sz="2000" dirty="0" err="1">
                <a:latin typeface="Calibri" charset="0"/>
                <a:sym typeface="Symbol" charset="2"/>
              </a:rPr>
              <a:t>ngược</a:t>
            </a:r>
            <a:r>
              <a:rPr lang="en-US" sz="2000" dirty="0">
                <a:latin typeface="Calibri" charset="0"/>
                <a:sym typeface="Symbol" charset="2"/>
              </a:rPr>
              <a:t> (</a:t>
            </a:r>
            <a:r>
              <a:rPr lang="vi-VN" sz="2000" dirty="0"/>
              <a:t>backpropagation</a:t>
            </a:r>
            <a:r>
              <a:rPr lang="en-US" sz="2000" dirty="0"/>
              <a:t>)</a:t>
            </a:r>
            <a:r>
              <a:rPr lang="en-US" sz="2000" dirty="0">
                <a:latin typeface="Calibri" charset="0"/>
                <a:sym typeface="Symbol" charset="2"/>
              </a:rPr>
              <a:t> </a:t>
            </a:r>
            <a:r>
              <a:rPr lang="en-US" sz="2000" dirty="0" err="1">
                <a:latin typeface="Calibri" charset="0"/>
                <a:sym typeface="Symbol" charset="2"/>
              </a:rPr>
              <a:t>để</a:t>
            </a:r>
            <a:r>
              <a:rPr lang="en-US" sz="2000" dirty="0">
                <a:latin typeface="Calibri" charset="0"/>
                <a:sym typeface="Symbol" charset="2"/>
              </a:rPr>
              <a:t> </a:t>
            </a:r>
            <a:r>
              <a:rPr lang="en-US" sz="2000" dirty="0" err="1">
                <a:latin typeface="Calibri" charset="0"/>
                <a:sym typeface="Symbol" charset="2"/>
              </a:rPr>
              <a:t>huấn</a:t>
            </a:r>
            <a:r>
              <a:rPr lang="en-US" sz="2000" dirty="0">
                <a:latin typeface="Calibri" charset="0"/>
                <a:sym typeface="Symbol" charset="2"/>
              </a:rPr>
              <a:t> </a:t>
            </a:r>
            <a:r>
              <a:rPr lang="en-US" sz="2000" dirty="0" err="1">
                <a:latin typeface="Calibri" charset="0"/>
                <a:sym typeface="Symbol" charset="2"/>
              </a:rPr>
              <a:t>luyện</a:t>
            </a:r>
            <a:r>
              <a:rPr lang="en-US" sz="2000" dirty="0">
                <a:latin typeface="Calibri" charset="0"/>
                <a:sym typeface="Symbol" charset="2"/>
              </a:rPr>
              <a:t> </a:t>
            </a:r>
            <a:r>
              <a:rPr lang="en-US" sz="2000" dirty="0" err="1">
                <a:latin typeface="Calibri" charset="0"/>
                <a:sym typeface="Symbol" charset="2"/>
              </a:rPr>
              <a:t>các</a:t>
            </a:r>
            <a:r>
              <a:rPr lang="en-US" sz="2000" dirty="0">
                <a:latin typeface="Calibri" charset="0"/>
                <a:sym typeface="Symbol" charset="2"/>
              </a:rPr>
              <a:t> </a:t>
            </a:r>
            <a:r>
              <a:rPr lang="en-US" sz="2000" dirty="0" err="1">
                <a:latin typeface="Calibri" charset="0"/>
                <a:sym typeface="Symbol" charset="2"/>
              </a:rPr>
              <a:t>trọng</a:t>
            </a:r>
            <a:r>
              <a:rPr lang="en-US" sz="2000" dirty="0">
                <a:latin typeface="Calibri" charset="0"/>
                <a:sym typeface="Symbol" charset="2"/>
              </a:rPr>
              <a:t> </a:t>
            </a:r>
            <a:r>
              <a:rPr lang="en-US" sz="2000" dirty="0" err="1">
                <a:latin typeface="Calibri" charset="0"/>
                <a:sym typeface="Symbol" charset="2"/>
              </a:rPr>
              <a:t>số</a:t>
            </a:r>
            <a:r>
              <a:rPr lang="en-US" sz="2000" dirty="0">
                <a:latin typeface="Calibri" charset="0"/>
                <a:sym typeface="Symbol" charset="2"/>
              </a:rPr>
              <a:t> </a:t>
            </a:r>
            <a:r>
              <a:rPr lang="en-US" sz="2000" dirty="0" err="1">
                <a:latin typeface="Calibri" charset="0"/>
                <a:sym typeface="Symbol" charset="2"/>
              </a:rPr>
              <a:t>trong</a:t>
            </a:r>
            <a:r>
              <a:rPr lang="en-US" sz="2000" dirty="0">
                <a:latin typeface="Calibri" charset="0"/>
                <a:sym typeface="Symbol" charset="2"/>
              </a:rPr>
              <a:t> RNN.</a:t>
            </a:r>
          </a:p>
          <a:p>
            <a:r>
              <a:rPr lang="vi-VN" sz="2000" dirty="0">
                <a:latin typeface="Calibri" charset="0"/>
                <a:sym typeface="Symbol" charset="2"/>
              </a:rPr>
              <a:t>Các lớp mạng được sao chép cho mỗi bước thời gian, các trọng số U, V và W được chia sẻ chung trong tất cả các bước thời gian.</a:t>
            </a:r>
          </a:p>
          <a:p>
            <a:endParaRPr lang="en-US" sz="2000" dirty="0">
              <a:latin typeface="Calibri" charset="0"/>
              <a:sym typeface="Symbol" charset="2"/>
            </a:endParaRPr>
          </a:p>
          <a:p>
            <a:endParaRPr lang="en-US" dirty="0">
              <a:latin typeface="Calibri" charset="0"/>
              <a:sym typeface="Symbol" charset="2"/>
            </a:endParaRPr>
          </a:p>
        </p:txBody>
      </p:sp>
      <p:pic>
        <p:nvPicPr>
          <p:cNvPr id="3" name="Picture 2">
            <a:extLst>
              <a:ext uri="{FF2B5EF4-FFF2-40B4-BE49-F238E27FC236}">
                <a16:creationId xmlns:a16="http://schemas.microsoft.com/office/drawing/2014/main" id="{8593E381-CF39-4432-9251-EE3B7462A821}"/>
              </a:ext>
            </a:extLst>
          </p:cNvPr>
          <p:cNvPicPr>
            <a:picLocks noChangeAspect="1"/>
          </p:cNvPicPr>
          <p:nvPr/>
        </p:nvPicPr>
        <p:blipFill>
          <a:blip r:embed="rId3"/>
          <a:stretch>
            <a:fillRect/>
          </a:stretch>
        </p:blipFill>
        <p:spPr>
          <a:xfrm>
            <a:off x="152400" y="1581150"/>
            <a:ext cx="4267200" cy="2797066"/>
          </a:xfrm>
          <a:prstGeom prst="rect">
            <a:avLst/>
          </a:prstGeom>
        </p:spPr>
      </p:pic>
    </p:spTree>
    <p:extLst>
      <p:ext uri="{BB962C8B-B14F-4D97-AF65-F5344CB8AC3E}">
        <p14:creationId xmlns:p14="http://schemas.microsoft.com/office/powerpoint/2010/main" val="92114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co ban ve XLNNTN.potx" id="{459C27CD-DF47-4039-9B6B-044AB802C914}" vid="{AB1ECDD0-E847-48E2-BFFB-BDA3BC3BC89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19129</TotalTime>
  <Words>1706</Words>
  <Application>Microsoft Macintosh PowerPoint</Application>
  <PresentationFormat>On-screen Show (16:9)</PresentationFormat>
  <Paragraphs>224</Paragraphs>
  <Slides>49</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Cambria Math</vt:lpstr>
      <vt:lpstr>Lucida Sans</vt:lpstr>
      <vt:lpstr>Tahoma</vt:lpstr>
      <vt:lpstr>Times</vt:lpstr>
      <vt:lpstr>Times New Roman</vt:lpstr>
      <vt:lpstr>Wingdings</vt:lpstr>
      <vt:lpstr>NLP-jurafsky</vt:lpstr>
      <vt:lpstr> Các kiến trúc Deep Learning  cho xử lý chuỗi</vt:lpstr>
      <vt:lpstr>PowerPoint Presentation</vt:lpstr>
      <vt:lpstr>PowerPoint Presentation</vt:lpstr>
      <vt:lpstr>RNN motivation</vt:lpstr>
      <vt:lpstr>PowerPoint Presentation</vt:lpstr>
      <vt:lpstr>Cấu trúc RNN đơn giản (Elman, 1990)</vt:lpstr>
      <vt:lpstr>RNN như một feedforward network</vt:lpstr>
      <vt:lpstr>Suy luận trong RNN</vt:lpstr>
      <vt:lpstr>Huấn luyện</vt:lpstr>
      <vt:lpstr>Mô hình ngôn ngữ RNN</vt:lpstr>
      <vt:lpstr>Mô hình ngôn ngữ RNN</vt:lpstr>
      <vt:lpstr>Huấn luyện ngôn ngữ RNN</vt:lpstr>
      <vt:lpstr>Huấn luyện ngôn ngữ RNN</vt:lpstr>
      <vt:lpstr>Tóm tắt</vt:lpstr>
      <vt:lpstr>Autoregressive generation với LM dựa trên RNN</vt:lpstr>
      <vt:lpstr>RNN có thể được sử dụng để gắn thẻ từ loại</vt:lpstr>
      <vt:lpstr>RNN có thể được sử dụng để phân loại câu</vt:lpstr>
      <vt:lpstr>RNN xếp chồng</vt:lpstr>
      <vt:lpstr>RNN hai chiều (Bidirectional RNNs)</vt:lpstr>
      <vt:lpstr>RNN hai chiều (Bidirectional RNNs)</vt:lpstr>
      <vt:lpstr>RNN hai chiều RNN để phân loại chuỗi</vt:lpstr>
      <vt:lpstr>Vấn đề phụ thuộc xa</vt:lpstr>
      <vt:lpstr>Vấn đề của RNN</vt:lpstr>
      <vt:lpstr>Quản lý ngữ cảnh trong RNN</vt:lpstr>
      <vt:lpstr>Long Short-Term Memory</vt:lpstr>
      <vt:lpstr>Long Short-Term Memory</vt:lpstr>
      <vt:lpstr>Các cổng</vt:lpstr>
      <vt:lpstr>Bước 1 - Cổng quên (forget gate)</vt:lpstr>
      <vt:lpstr>Bước 2 - Cổng đầu vào (input gate)</vt:lpstr>
      <vt:lpstr>Bước 3 - cập nhật Ct-1  sang trạng thái mới Ct</vt:lpstr>
      <vt:lpstr>Bước 4 - Cổng đầu ra (output gate)</vt:lpstr>
      <vt:lpstr>Gated Recurrent Units (GRU)</vt:lpstr>
      <vt:lpstr>Gated Recurrent Units (GRU) (Cho et al., 2014)</vt:lpstr>
      <vt:lpstr>Self-Attention Networks:</vt:lpstr>
      <vt:lpstr>Tại sao Transformers xuất hiện?</vt:lpstr>
      <vt:lpstr>Self-Attention Layer (Vaswani et al., 2017)</vt:lpstr>
      <vt:lpstr>Self-Attention Layer</vt:lpstr>
      <vt:lpstr>Self-Attention Layer</vt:lpstr>
      <vt:lpstr>Self-Attention Layer</vt:lpstr>
      <vt:lpstr>Self-Attention Layer</vt:lpstr>
      <vt:lpstr>Self-Attention Layer</vt:lpstr>
      <vt:lpstr>Transformer Blocks</vt:lpstr>
      <vt:lpstr>Multihead Attention</vt:lpstr>
      <vt:lpstr>Positional Embeddings</vt:lpstr>
      <vt:lpstr>Transformers as Autoregressive Language Models</vt:lpstr>
      <vt:lpstr>Phát sinh văn bản </vt:lpstr>
      <vt:lpstr>Tóm tắc văn bản</vt:lpstr>
      <vt:lpstr>Tác hại từ các mô hình ngôn ngữ  </vt:lpstr>
      <vt:lpstr>Tổng kết</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Huỳnh Văn Tín</cp:lastModifiedBy>
  <cp:revision>393</cp:revision>
  <cp:lastPrinted>2012-03-05T01:42:15Z</cp:lastPrinted>
  <dcterms:created xsi:type="dcterms:W3CDTF">2010-04-19T15:31:24Z</dcterms:created>
  <dcterms:modified xsi:type="dcterms:W3CDTF">2021-10-28T00:37:22Z</dcterms:modified>
</cp:coreProperties>
</file>